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1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4" r:id="rId4"/>
    <p:sldId id="260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92" r:id="rId19"/>
    <p:sldId id="294" r:id="rId20"/>
    <p:sldId id="280" r:id="rId21"/>
    <p:sldId id="281" r:id="rId22"/>
    <p:sldId id="282" r:id="rId23"/>
    <p:sldId id="283" r:id="rId24"/>
    <p:sldId id="284" r:id="rId25"/>
    <p:sldId id="288" r:id="rId26"/>
    <p:sldId id="290" r:id="rId27"/>
    <p:sldId id="291" r:id="rId28"/>
  </p:sldIdLst>
  <p:sldSz cx="9144000" cy="6858000" type="letter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ADC"/>
    <a:srgbClr val="4C216D"/>
    <a:srgbClr val="2B003F"/>
    <a:srgbClr val="341A64"/>
    <a:srgbClr val="004B8D"/>
    <a:srgbClr val="2E0041"/>
    <a:srgbClr val="043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8" autoAdjust="0"/>
    <p:restoredTop sz="84185" autoAdjust="0"/>
  </p:normalViewPr>
  <p:slideViewPr>
    <p:cSldViewPr snapToGrid="0" snapToObjects="1">
      <p:cViewPr varScale="1">
        <p:scale>
          <a:sx n="85" d="100"/>
          <a:sy n="85" d="100"/>
        </p:scale>
        <p:origin x="216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080" y="-120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pFac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80874"/>
            <a:ext cx="9633526" cy="452798"/>
          </a:xfrm>
          <a:prstGeom prst="rect">
            <a:avLst/>
          </a:prstGeom>
        </p:spPr>
      </p:pic>
      <p:pic>
        <p:nvPicPr>
          <p:cNvPr id="7" name="Picture 6" descr="Tri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659079" y="1"/>
            <a:ext cx="1942123" cy="536993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C72A6D9-06F7-5A45-9899-DE7B648E32B3}" type="datetimeFigureOut">
              <a:rPr lang="en-US" smtClean="0">
                <a:solidFill>
                  <a:schemeClr val="bg1"/>
                </a:solidFill>
              </a:rPr>
              <a:pPr/>
              <a:t>10/13/2021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2B2528A-9BA0-C240-AA7D-C6A99C64A4F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586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an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59079" y="1"/>
            <a:ext cx="1942123" cy="536993"/>
          </a:xfrm>
          <a:prstGeom prst="rect">
            <a:avLst/>
          </a:prstGeom>
        </p:spPr>
      </p:pic>
      <p:pic>
        <p:nvPicPr>
          <p:cNvPr id="9" name="Picture 8" descr="CorpFac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0874"/>
            <a:ext cx="9633526" cy="452798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77935507-75AA-A642-BFDA-77995209034B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9BD894BE-464A-474B-82C7-77A4DCE9A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47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894BE-464A-474B-82C7-77A4DCE9AB5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35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894BE-464A-474B-82C7-77A4DCE9AB5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9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Open</a:t>
            </a:r>
            <a:r>
              <a:rPr lang="en-US" baseline="0" dirty="0"/>
              <a:t> enrollment dates are based on a 1/1/2017 plan start date.  If you plan year start is not 1/1, please use the following calculation to determine open enrollment start date: Open enrollment begins on the 2</a:t>
            </a:r>
            <a:r>
              <a:rPr lang="en-US" baseline="30000" dirty="0"/>
              <a:t>nd</a:t>
            </a:r>
            <a:r>
              <a:rPr lang="en-US" baseline="0" dirty="0"/>
              <a:t> Tuesday of the month, 2 months prior to the plan start date and runs for 3 weeks).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894BE-464A-474B-82C7-77A4DCE9AB5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61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894BE-464A-474B-82C7-77A4DCE9AB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0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894BE-464A-474B-82C7-77A4DCE9AB5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9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894BE-464A-474B-82C7-77A4DCE9AB5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93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894BE-464A-474B-82C7-77A4DCE9AB5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93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894BE-464A-474B-82C7-77A4DCE9AB5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93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894BE-464A-474B-82C7-77A4DCE9AB5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9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894BE-464A-474B-82C7-77A4DCE9AB5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9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eige">
    <p:bg>
      <p:bgPr>
        <a:solidFill>
          <a:srgbClr val="F2E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EA8F-F03E-47CB-9AF4-6DEEFCAD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933700"/>
            <a:ext cx="6858000" cy="990600"/>
          </a:xfrm>
        </p:spPr>
        <p:txBody>
          <a:bodyPr anchor="ctr">
            <a:normAutofit/>
          </a:bodyPr>
          <a:lstStyle>
            <a:lvl1pPr algn="ctr">
              <a:defRPr sz="33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FBD1C-77C2-4836-9E05-C77DC9165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88828"/>
            <a:ext cx="6858000" cy="343429"/>
          </a:xfrm>
        </p:spPr>
        <p:txBody>
          <a:bodyPr anchor="ctr"/>
          <a:lstStyle>
            <a:lvl1pPr marL="0" indent="0" algn="ctr">
              <a:buNone/>
              <a:defRPr sz="10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93D6FF-4121-F141-94D9-A63FC014A8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384" y="2121461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6712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B7D1937-F981-ED47-95DF-EF3CEBFC2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23334"/>
            <a:ext cx="7886700" cy="1325563"/>
          </a:xfrm>
        </p:spPr>
        <p:txBody>
          <a:bodyPr anchor="b"/>
          <a:lstStyle>
            <a:lvl1pPr algn="ctr">
              <a:defRPr b="0" i="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6BE43EF-36EF-1B4D-BC59-9F788AD4E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714745"/>
            <a:ext cx="7886700" cy="87153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937608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E00D-6F46-CA44-BB81-0E7D0ADB0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23334"/>
            <a:ext cx="7886700" cy="1325563"/>
          </a:xfrm>
        </p:spPr>
        <p:txBody>
          <a:bodyPr anchor="b"/>
          <a:lstStyle>
            <a:lvl1pPr algn="ctr">
              <a:defRPr b="0" i="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34DE5F-BBBE-8547-A258-8DDF880305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714745"/>
            <a:ext cx="7886700" cy="87153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70616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A8A7-DDDE-4BB6-ADEC-C0AA9350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542926"/>
            <a:ext cx="7829550" cy="523875"/>
          </a:xfrm>
        </p:spPr>
        <p:txBody>
          <a:bodyPr>
            <a:normAutofit/>
          </a:bodyPr>
          <a:lstStyle>
            <a:lvl1pPr>
              <a:defRPr sz="24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7F3B-C074-4BDA-8087-F12570A4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51718"/>
            <a:ext cx="782955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22B801-2FF3-4B92-B6BE-ED65A35EAD04}"/>
              </a:ext>
            </a:extLst>
          </p:cNvPr>
          <p:cNvSpPr/>
          <p:nvPr/>
        </p:nvSpPr>
        <p:spPr>
          <a:xfrm>
            <a:off x="0" y="6215064"/>
            <a:ext cx="9144000" cy="642937"/>
          </a:xfrm>
          <a:prstGeom prst="rect">
            <a:avLst/>
          </a:prstGeom>
          <a:solidFill>
            <a:srgbClr val="F2E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0C30213-E0C3-453F-AFA5-B4D4D2610E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6B90D7-01A6-8944-913B-FE9BBE2B01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845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AD14-48B4-42A2-A42C-7B26AD72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542925"/>
            <a:ext cx="7886700" cy="470027"/>
          </a:xfrm>
        </p:spPr>
        <p:txBody>
          <a:bodyPr>
            <a:normAutofit/>
          </a:bodyPr>
          <a:lstStyle>
            <a:lvl1pPr>
              <a:defRPr sz="24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1B3A2-496C-8842-9595-CA8C8F00B251}"/>
              </a:ext>
            </a:extLst>
          </p:cNvPr>
          <p:cNvSpPr/>
          <p:nvPr/>
        </p:nvSpPr>
        <p:spPr>
          <a:xfrm>
            <a:off x="0" y="6215064"/>
            <a:ext cx="9144000" cy="642937"/>
          </a:xfrm>
          <a:prstGeom prst="rect">
            <a:avLst/>
          </a:prstGeom>
          <a:solidFill>
            <a:srgbClr val="F2E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7CDC1B4-6E9D-474E-A915-25F057C4A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FD66CB-6ABB-0246-8764-72583090E8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C38EFE-9754-4352-970F-15764027F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0" y="6126166"/>
            <a:ext cx="9160600" cy="7521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F3E5C0-11B4-4FCA-8AB8-309200EAEC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63" y="1"/>
            <a:ext cx="1378765" cy="67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13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A8A7-DDDE-4BB6-ADEC-C0AA9350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542926"/>
            <a:ext cx="7829550" cy="523875"/>
          </a:xfrm>
        </p:spPr>
        <p:txBody>
          <a:bodyPr>
            <a:normAutofit/>
          </a:bodyPr>
          <a:lstStyle>
            <a:lvl1pPr>
              <a:defRPr sz="24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7F3B-C074-4BDA-8087-F12570A4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51718"/>
            <a:ext cx="3824288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4FA414-1AC1-43C8-9398-16AA982C6F9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81512" y="1551718"/>
            <a:ext cx="3824288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5B91CD-7302-274E-9AA0-A86757F5AA36}"/>
              </a:ext>
            </a:extLst>
          </p:cNvPr>
          <p:cNvSpPr/>
          <p:nvPr/>
        </p:nvSpPr>
        <p:spPr>
          <a:xfrm>
            <a:off x="0" y="6215064"/>
            <a:ext cx="9144000" cy="642937"/>
          </a:xfrm>
          <a:prstGeom prst="rect">
            <a:avLst/>
          </a:prstGeom>
          <a:solidFill>
            <a:srgbClr val="F2E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48A84400-2BE3-E145-BD6C-EF15F324A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DA6431-AC94-5B45-BAC0-6062E2C3C6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9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A8A7-DDDE-4BB6-ADEC-C0AA9350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542926"/>
            <a:ext cx="7829550" cy="523875"/>
          </a:xfrm>
        </p:spPr>
        <p:txBody>
          <a:bodyPr>
            <a:normAutofit/>
          </a:bodyPr>
          <a:lstStyle>
            <a:lvl1pPr>
              <a:defRPr sz="24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7F3B-C074-4BDA-8087-F12570A4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51718"/>
            <a:ext cx="3381375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E8962D-EE88-4CCD-A92F-001D9B8681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1" y="1550988"/>
            <a:ext cx="3737393" cy="43513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1454E1-422B-BC4B-BF05-ACF40499E9CD}"/>
              </a:ext>
            </a:extLst>
          </p:cNvPr>
          <p:cNvSpPr/>
          <p:nvPr/>
        </p:nvSpPr>
        <p:spPr>
          <a:xfrm>
            <a:off x="0" y="6215064"/>
            <a:ext cx="9144000" cy="642937"/>
          </a:xfrm>
          <a:prstGeom prst="rect">
            <a:avLst/>
          </a:prstGeom>
          <a:solidFill>
            <a:srgbClr val="F2E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863E89B-33EF-A14E-9620-3343283A6E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BC9399-F94D-A542-A068-CAE91D5C73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885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A8A7-DDDE-4BB6-ADEC-C0AA9350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542926"/>
            <a:ext cx="7829550" cy="523875"/>
          </a:xfrm>
        </p:spPr>
        <p:txBody>
          <a:bodyPr>
            <a:normAutofit/>
          </a:bodyPr>
          <a:lstStyle>
            <a:lvl1pPr>
              <a:defRPr sz="24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7F3B-C074-4BDA-8087-F12570A4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425" y="1551718"/>
            <a:ext cx="3381375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E8962D-EE88-4CCD-A92F-001D9B8681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251" y="1550988"/>
            <a:ext cx="3737393" cy="43513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0336E5-C8CD-C443-B976-840410FB0D71}"/>
              </a:ext>
            </a:extLst>
          </p:cNvPr>
          <p:cNvSpPr/>
          <p:nvPr/>
        </p:nvSpPr>
        <p:spPr>
          <a:xfrm>
            <a:off x="0" y="6215064"/>
            <a:ext cx="9144000" cy="642937"/>
          </a:xfrm>
          <a:prstGeom prst="rect">
            <a:avLst/>
          </a:prstGeom>
          <a:solidFill>
            <a:srgbClr val="F2E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C33D278-7408-DD4F-9496-40CAE37FC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570BC2-0220-574B-8997-0C6595A846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9589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A8A7-DDDE-4BB6-ADEC-C0AA9350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542926"/>
            <a:ext cx="7829550" cy="523875"/>
          </a:xfrm>
        </p:spPr>
        <p:txBody>
          <a:bodyPr>
            <a:normAutofit/>
          </a:bodyPr>
          <a:lstStyle>
            <a:lvl1pPr>
              <a:defRPr sz="24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7F3B-C074-4BDA-8087-F12570A4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51718"/>
            <a:ext cx="3381375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CCBF3C7A-EAD3-4BC4-B961-3F50A43695F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021932" y="1550988"/>
            <a:ext cx="4283869" cy="435133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FEC8F0-A970-8B4C-9A29-C154AC4E9FBE}"/>
              </a:ext>
            </a:extLst>
          </p:cNvPr>
          <p:cNvSpPr/>
          <p:nvPr/>
        </p:nvSpPr>
        <p:spPr>
          <a:xfrm>
            <a:off x="0" y="6215064"/>
            <a:ext cx="9144000" cy="642937"/>
          </a:xfrm>
          <a:prstGeom prst="rect">
            <a:avLst/>
          </a:prstGeom>
          <a:solidFill>
            <a:srgbClr val="F2E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3C3E8ADC-21EB-EF49-81BE-49312DF3E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3E4FB4-E944-1245-AC72-5886E1DECF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7522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A8A7-DDDE-4BB6-ADEC-C0AA9350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542926"/>
            <a:ext cx="7829550" cy="523875"/>
          </a:xfrm>
        </p:spPr>
        <p:txBody>
          <a:bodyPr>
            <a:normAutofit/>
          </a:bodyPr>
          <a:lstStyle>
            <a:lvl1pPr>
              <a:defRPr sz="24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7F3B-C074-4BDA-8087-F12570A4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2219325"/>
            <a:ext cx="3824288" cy="362658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4FA414-1AC1-43C8-9398-16AA982C6F9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81512" y="2219325"/>
            <a:ext cx="3824288" cy="362658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EBE5D9-2305-4EB4-9CE8-A362C5D66D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6250" y="1551720"/>
            <a:ext cx="3824288" cy="5238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100">
                <a:latin typeface="Georgia" panose="02040502050405020303" pitchFamily="18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EF3095-8DE2-4445-9726-F167C065EF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1512" y="1551720"/>
            <a:ext cx="3824288" cy="5238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100">
                <a:latin typeface="Georgia" panose="02040502050405020303" pitchFamily="18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10FD42-3D75-E941-A0C8-7219574D1BF3}"/>
              </a:ext>
            </a:extLst>
          </p:cNvPr>
          <p:cNvSpPr/>
          <p:nvPr/>
        </p:nvSpPr>
        <p:spPr>
          <a:xfrm>
            <a:off x="0" y="6215064"/>
            <a:ext cx="9144000" cy="642937"/>
          </a:xfrm>
          <a:prstGeom prst="rect">
            <a:avLst/>
          </a:prstGeom>
          <a:solidFill>
            <a:srgbClr val="F2E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81AD54D-28DA-8146-AB5A-B38FD2CDA2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5E4066-8851-4549-8427-6ECE9E5580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5816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A8A7-DDDE-4BB6-ADEC-C0AA9350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542926"/>
            <a:ext cx="7829550" cy="523875"/>
          </a:xfrm>
        </p:spPr>
        <p:txBody>
          <a:bodyPr>
            <a:normAutofit/>
          </a:bodyPr>
          <a:lstStyle>
            <a:lvl1pPr>
              <a:defRPr sz="24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7F3B-C074-4BDA-8087-F12570A4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1" y="2219325"/>
            <a:ext cx="2488406" cy="362658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EBE5D9-2305-4EB4-9CE8-A362C5D66D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6251" y="1551720"/>
            <a:ext cx="2488406" cy="5238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Georgia" panose="02040502050405020303" pitchFamily="18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8392B78-8D5A-4E81-B143-30F0838E2CA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46227" y="2219325"/>
            <a:ext cx="2488406" cy="362658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56452F9-9B31-44DA-B431-8CD503F4074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146227" y="1551720"/>
            <a:ext cx="2488406" cy="5238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Georgia" panose="02040502050405020303" pitchFamily="18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CDCA221-0B73-4484-8FC6-0C87D2BE6A7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816203" y="2219325"/>
            <a:ext cx="2488406" cy="362658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5537C1B-7FC4-441C-8A63-3ED33FC7E9A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816203" y="1551720"/>
            <a:ext cx="2488406" cy="5238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Georgia" panose="02040502050405020303" pitchFamily="18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12AA03-4E54-484D-91E9-A1124EE3177C}"/>
              </a:ext>
            </a:extLst>
          </p:cNvPr>
          <p:cNvSpPr/>
          <p:nvPr/>
        </p:nvSpPr>
        <p:spPr>
          <a:xfrm>
            <a:off x="0" y="6215064"/>
            <a:ext cx="9144000" cy="642937"/>
          </a:xfrm>
          <a:prstGeom prst="rect">
            <a:avLst/>
          </a:prstGeom>
          <a:solidFill>
            <a:srgbClr val="F2E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9E3517BB-E1F3-DA40-8C04-143EA7EDCD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FC2E10-5F0B-3D4D-97B2-2DCCC3AF08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490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EA8F-F03E-47CB-9AF4-6DEEFCAD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933700"/>
            <a:ext cx="6858000" cy="990600"/>
          </a:xfrm>
        </p:spPr>
        <p:txBody>
          <a:bodyPr anchor="ctr">
            <a:normAutofit/>
          </a:bodyPr>
          <a:lstStyle>
            <a:lvl1pPr algn="ctr">
              <a:defRPr sz="33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FBD1C-77C2-4836-9E05-C77DC9165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88828"/>
            <a:ext cx="6858000" cy="343429"/>
          </a:xfrm>
        </p:spPr>
        <p:txBody>
          <a:bodyPr anchor="ctr"/>
          <a:lstStyle>
            <a:lvl1pPr marL="0" indent="0" algn="ctr">
              <a:buNone/>
              <a:defRPr sz="10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D50B4-F07C-E448-8A56-7FB0378CA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384" y="2057666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2743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627B14-33F4-BA44-B232-C18130374740}"/>
              </a:ext>
            </a:extLst>
          </p:cNvPr>
          <p:cNvSpPr/>
          <p:nvPr/>
        </p:nvSpPr>
        <p:spPr>
          <a:xfrm>
            <a:off x="0" y="6215064"/>
            <a:ext cx="9144000" cy="642937"/>
          </a:xfrm>
          <a:prstGeom prst="rect">
            <a:avLst/>
          </a:prstGeom>
          <a:solidFill>
            <a:srgbClr val="F2E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F0AFD66-EAA6-904F-8B32-54ED99528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08F3C-11C8-9048-AA9E-BAD71A55DB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8349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8BC598A-D196-8D4D-B4EC-4CD17639E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75630"/>
            <a:ext cx="7886700" cy="931128"/>
          </a:xfrm>
        </p:spPr>
        <p:txBody>
          <a:bodyPr>
            <a:normAutofit/>
          </a:bodyPr>
          <a:lstStyle>
            <a:lvl1pPr>
              <a:defRPr sz="2400" b="0" i="0">
                <a:latin typeface="Georgia Regular" panose="02040502050405020303" pitchFamily="18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CCB0A1-37D0-2642-8F20-9FCB698FAAD5}"/>
              </a:ext>
            </a:extLst>
          </p:cNvPr>
          <p:cNvSpPr/>
          <p:nvPr/>
        </p:nvSpPr>
        <p:spPr>
          <a:xfrm>
            <a:off x="0" y="6215064"/>
            <a:ext cx="9144000" cy="642937"/>
          </a:xfrm>
          <a:prstGeom prst="rect">
            <a:avLst/>
          </a:prstGeom>
          <a:solidFill>
            <a:srgbClr val="F2E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2E51FE-6EB7-454C-88B1-5E950B52E8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EA044-F748-FF47-A4EF-0A7722DFAE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6591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5521-41FC-E240-A4AB-25A9A8D23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1"/>
            <a:ext cx="7823597" cy="712381"/>
          </a:xfrm>
        </p:spPr>
        <p:txBody>
          <a:bodyPr anchor="b"/>
          <a:lstStyle>
            <a:lvl1pPr>
              <a:defRPr sz="2400" b="0" i="0">
                <a:latin typeface="Georgia Regular" panose="02040502050405020303" pitchFamily="18" charset="0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0168D6F-D0DA-F142-BB3D-88CFA79B1C8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8651" y="1403499"/>
            <a:ext cx="7824788" cy="4465489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90B6DF-B8EC-8342-BD7F-D58E7DF1561E}"/>
              </a:ext>
            </a:extLst>
          </p:cNvPr>
          <p:cNvSpPr/>
          <p:nvPr/>
        </p:nvSpPr>
        <p:spPr>
          <a:xfrm>
            <a:off x="0" y="6215064"/>
            <a:ext cx="9144000" cy="642937"/>
          </a:xfrm>
          <a:prstGeom prst="rect">
            <a:avLst/>
          </a:prstGeom>
          <a:solidFill>
            <a:srgbClr val="F2E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75A94C73-B3F8-DB49-8053-4EE225FC3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835BE-97F5-BD47-9427-8070898888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6399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ED2FDA7-EA8E-487C-92A2-372CCC7E4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0181" y="64063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8016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2535-8289-5149-9A44-D4F2F94EBB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974944"/>
          </a:xfrm>
          <a:prstGeom prst="rect">
            <a:avLst/>
          </a:prstGeom>
        </p:spPr>
        <p:txBody>
          <a:bodyPr anchor="b"/>
          <a:lstStyle>
            <a:lvl1pPr>
              <a:defRPr b="0" i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FAA8F-D4B9-014E-BD10-BA8235340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4D53AB3-0880-E542-B602-90FE98413E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8CA4E2-ABBC-7A4E-AA62-C72A0BC7C6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11F04-F1C8-472E-AD54-5DD71B32D2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0" y="6126166"/>
            <a:ext cx="9160600" cy="752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32E49E-C728-4A98-903C-E67201F01C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63" y="1"/>
            <a:ext cx="1378765" cy="67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2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3175-7B7E-8E49-87D1-3463B33C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AAEA-6EDC-9746-877B-F0CA7058B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E6028-6A4F-C34B-8D08-56CC25807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B2130-086C-F14D-9B9B-B8006B634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44A74D-2BA6-1D41-81CD-6F3A571E4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D2727E-7D79-4BDE-BB6A-D1A77BC6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0" y="6126166"/>
            <a:ext cx="9160600" cy="7521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FE0814-6197-412D-9431-39E4C9E154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63" y="1"/>
            <a:ext cx="1378765" cy="67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75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40160-EC26-F14D-85E4-F539D5E685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458022"/>
            <a:ext cx="3886200" cy="47189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Object /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B7C93-DCE6-CD42-AF1B-2A070ABE4299}"/>
              </a:ext>
            </a:extLst>
          </p:cNvPr>
          <p:cNvSpPr/>
          <p:nvPr/>
        </p:nvSpPr>
        <p:spPr>
          <a:xfrm>
            <a:off x="0" y="-1"/>
            <a:ext cx="9235440" cy="12823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BC598A-D196-8D4D-B4EC-4CD17639E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75630"/>
            <a:ext cx="7886700" cy="931128"/>
          </a:xfrm>
        </p:spPr>
        <p:txBody>
          <a:bodyPr>
            <a:normAutofit/>
          </a:bodyPr>
          <a:lstStyle>
            <a:lvl1pPr>
              <a:defRPr sz="2400" b="0" i="0">
                <a:latin typeface="Georgia Regular" panose="02040502050405020303" pitchFamily="18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30D66F1-6CE5-E64A-8FB7-75DECC6CB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B2A8E9-C99F-FF47-B19F-D288BBEEAC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85678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7E7771-6740-F247-8609-36EBA571840E}"/>
              </a:ext>
            </a:extLst>
          </p:cNvPr>
          <p:cNvSpPr/>
          <p:nvPr/>
        </p:nvSpPr>
        <p:spPr>
          <a:xfrm>
            <a:off x="0" y="1"/>
            <a:ext cx="4386125" cy="6996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88BE9CD-3BB7-B948-AC0C-C400A0F1C2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588" y="1285875"/>
            <a:ext cx="3380156" cy="1428750"/>
          </a:xfrm>
        </p:spPr>
        <p:txBody>
          <a:bodyPr anchor="b">
            <a:normAutofit/>
          </a:bodyPr>
          <a:lstStyle>
            <a:lvl1pPr>
              <a:defRPr sz="2400" b="0" i="0">
                <a:latin typeface="Georgia Regular" panose="02040502050405020303" pitchFamily="18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Contact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503C51D-FDF0-A042-9A2E-DECF799F2C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592" y="3142978"/>
            <a:ext cx="3064790" cy="38180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</a:rPr>
              <a:t>&lt;REP NAME&gt;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6471F39-97FF-4348-BCF5-564CA0AD1E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592" y="3679929"/>
            <a:ext cx="3064790" cy="38180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</a:rPr>
              <a:t>&lt;REP PHONE NUMBER&gt;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5242D9EB-0537-544B-B3C1-3A7360314F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592" y="4192936"/>
            <a:ext cx="3064790" cy="38180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</a:rPr>
              <a:t>&lt;REP EMAIL&gt;</a:t>
            </a:r>
          </a:p>
        </p:txBody>
      </p:sp>
      <p:pic>
        <p:nvPicPr>
          <p:cNvPr id="22" name="Graphic 21" descr="User">
            <a:extLst>
              <a:ext uri="{FF2B5EF4-FFF2-40B4-BE49-F238E27FC236}">
                <a16:creationId xmlns:a16="http://schemas.microsoft.com/office/drawing/2014/main" id="{8D78ECF4-F0E2-E947-A261-66D06A332A45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141" y="3254568"/>
            <a:ext cx="118872" cy="118872"/>
          </a:xfrm>
          <a:prstGeom prst="rect">
            <a:avLst/>
          </a:prstGeom>
        </p:spPr>
      </p:pic>
      <p:pic>
        <p:nvPicPr>
          <p:cNvPr id="24" name="Graphic 23" descr="Envelope">
            <a:extLst>
              <a:ext uri="{FF2B5EF4-FFF2-40B4-BE49-F238E27FC236}">
                <a16:creationId xmlns:a16="http://schemas.microsoft.com/office/drawing/2014/main" id="{97C200AA-F26F-E140-BF23-4BD345D01469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140" y="4302260"/>
            <a:ext cx="118872" cy="118872"/>
          </a:xfrm>
          <a:prstGeom prst="rect">
            <a:avLst/>
          </a:prstGeom>
        </p:spPr>
      </p:pic>
      <p:pic>
        <p:nvPicPr>
          <p:cNvPr id="26" name="Graphic 25" descr="Receiver">
            <a:extLst>
              <a:ext uri="{FF2B5EF4-FFF2-40B4-BE49-F238E27FC236}">
                <a16:creationId xmlns:a16="http://schemas.microsoft.com/office/drawing/2014/main" id="{27E5E6EC-246C-D147-92DF-4A7DB17D92C0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140" y="3765309"/>
            <a:ext cx="155448" cy="158625"/>
          </a:xfrm>
          <a:prstGeom prst="rect">
            <a:avLst/>
          </a:prstGeom>
        </p:spPr>
      </p:pic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B0E11225-03D3-5248-A82C-4F3DFF772A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EEEDDE-A6B1-8548-A81C-234F3D8B0BD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9761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2AD9D9-BE3D-9E49-9BA0-AFBEE5D94836}"/>
              </a:ext>
            </a:extLst>
          </p:cNvPr>
          <p:cNvSpPr/>
          <p:nvPr/>
        </p:nvSpPr>
        <p:spPr>
          <a:xfrm>
            <a:off x="0" y="0"/>
            <a:ext cx="9235440" cy="14657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68DA4-137A-E745-8378-60B8622461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225" y="365126"/>
            <a:ext cx="8088125" cy="872004"/>
          </a:xfrm>
        </p:spPr>
        <p:txBody>
          <a:bodyPr>
            <a:normAutofit/>
          </a:bodyPr>
          <a:lstStyle>
            <a:lvl1pPr>
              <a:defRPr sz="2400" b="0" i="0">
                <a:latin typeface="Georgia Regular" panose="02040502050405020303" pitchFamily="18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4ECF957-B134-A743-8E74-294C2877CB5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7225" y="2433918"/>
            <a:ext cx="2366010" cy="3680908"/>
          </a:xfrm>
        </p:spPr>
        <p:txBody>
          <a:bodyPr/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35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2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050" dirty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 dirty="0"/>
              <a:t>Column One</a:t>
            </a:r>
          </a:p>
          <a:p>
            <a:pPr lvl="1"/>
            <a:r>
              <a:rPr lang="en-US" dirty="0"/>
              <a:t>Subtext goes here</a:t>
            </a:r>
          </a:p>
          <a:p>
            <a:pPr lvl="2"/>
            <a:r>
              <a:rPr lang="en-US" dirty="0"/>
              <a:t>Level one Bullet</a:t>
            </a:r>
          </a:p>
          <a:p>
            <a:pPr lvl="3"/>
            <a:r>
              <a:rPr lang="en-US" dirty="0"/>
              <a:t>Level 2 Bullet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4AAF7AD-76F2-6E47-8233-F5856CF430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8995" y="2433918"/>
            <a:ext cx="2366010" cy="3680908"/>
          </a:xfrm>
        </p:spPr>
        <p:txBody>
          <a:bodyPr/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35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2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050" dirty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 dirty="0"/>
              <a:t>Column Two</a:t>
            </a:r>
          </a:p>
          <a:p>
            <a:pPr lvl="1"/>
            <a:r>
              <a:rPr lang="en-US" dirty="0"/>
              <a:t>Subtext goes here</a:t>
            </a:r>
          </a:p>
          <a:p>
            <a:pPr lvl="2"/>
            <a:r>
              <a:rPr lang="en-US" dirty="0"/>
              <a:t>Level one Bullet</a:t>
            </a:r>
          </a:p>
          <a:p>
            <a:pPr lvl="3"/>
            <a:r>
              <a:rPr lang="en-US" dirty="0"/>
              <a:t>Level 2 Bullet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FEF769F4-FA74-CB47-8177-5BA0096935E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7558" y="2433918"/>
            <a:ext cx="2366010" cy="3680908"/>
          </a:xfrm>
        </p:spPr>
        <p:txBody>
          <a:bodyPr>
            <a:normAutofit/>
          </a:bodyPr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35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2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050" dirty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 dirty="0"/>
              <a:t>Column Three</a:t>
            </a:r>
          </a:p>
          <a:p>
            <a:pPr lvl="1"/>
            <a:r>
              <a:rPr lang="en-US" dirty="0"/>
              <a:t>Subtext goes here</a:t>
            </a:r>
          </a:p>
          <a:p>
            <a:pPr lvl="2"/>
            <a:r>
              <a:rPr lang="en-US" dirty="0"/>
              <a:t>Level one Bullet</a:t>
            </a:r>
          </a:p>
          <a:p>
            <a:pPr lvl="3"/>
            <a:r>
              <a:rPr lang="en-US" dirty="0"/>
              <a:t>Level 2 Bullet</a:t>
            </a:r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DCBA911D-F749-CA45-820D-BA8AE794E6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293" y="1546018"/>
            <a:ext cx="8296275" cy="504825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A7037B69-56E0-B944-BD55-78917ED1C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4DD22-968F-A844-837B-20979AE08D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0163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551C17E-D57F-FD44-B53F-8A8304B30105}"/>
              </a:ext>
            </a:extLst>
          </p:cNvPr>
          <p:cNvSpPr/>
          <p:nvPr/>
        </p:nvSpPr>
        <p:spPr>
          <a:xfrm>
            <a:off x="0" y="0"/>
            <a:ext cx="9235440" cy="182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4B599-6BAF-4B48-9062-2CEA11FD4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 b="0" i="0">
                <a:latin typeface="Georgia Regular" panose="02040502050405020303" pitchFamily="18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FA79147-9454-0845-8379-8F54C0D44E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2055815"/>
            <a:ext cx="7886700" cy="4121148"/>
          </a:xfrm>
        </p:spPr>
        <p:txBody>
          <a:bodyPr numCol="2"/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05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title</a:t>
            </a:r>
          </a:p>
          <a:p>
            <a:pPr lvl="1"/>
            <a:r>
              <a:rPr lang="en-US"/>
              <a:t>An example of what sentence </a:t>
            </a:r>
            <a:br>
              <a:rPr lang="en-US"/>
            </a:br>
            <a:r>
              <a:rPr lang="en-US"/>
              <a:t>formatting will look like.</a:t>
            </a:r>
          </a:p>
          <a:p>
            <a:r>
              <a:rPr lang="en-US"/>
              <a:t>First level bullets should be sentence case, 16pt </a:t>
            </a:r>
          </a:p>
          <a:p>
            <a:pPr lvl="1"/>
            <a:r>
              <a:rPr lang="en-US"/>
              <a:t>Second level bullets are 16pt</a:t>
            </a:r>
          </a:p>
          <a:p>
            <a:pPr lvl="2"/>
            <a:r>
              <a:rPr lang="en-US"/>
              <a:t>Third level bullets are 14pt</a:t>
            </a:r>
          </a:p>
          <a:p>
            <a:r>
              <a:rPr lang="en-US"/>
              <a:t>This content box can be used for text, </a:t>
            </a:r>
            <a:br>
              <a:rPr lang="en-US"/>
            </a:br>
            <a:r>
              <a:rPr lang="en-US"/>
              <a:t>charts, graphs, or images</a:t>
            </a:r>
          </a:p>
          <a:p>
            <a:r>
              <a:rPr lang="en-US"/>
              <a:t>Bullets line up</a:t>
            </a:r>
          </a:p>
          <a:p>
            <a:r>
              <a:rPr lang="en-US"/>
              <a:t>Edit or reduce content to fit the </a:t>
            </a:r>
            <a:br>
              <a:rPr lang="en-US"/>
            </a:br>
            <a:r>
              <a:rPr lang="en-US"/>
              <a:t>recommended font sizes</a:t>
            </a:r>
          </a:p>
          <a:p>
            <a:endParaRPr lang="en-US"/>
          </a:p>
          <a:p>
            <a:endParaRPr lang="en-US"/>
          </a:p>
          <a:p>
            <a:pPr lvl="0"/>
            <a:r>
              <a:rPr lang="en-US"/>
              <a:t>Section title</a:t>
            </a:r>
          </a:p>
          <a:p>
            <a:pPr lvl="1"/>
            <a:r>
              <a:rPr lang="en-US"/>
              <a:t>An example of what sentence </a:t>
            </a:r>
            <a:br>
              <a:rPr lang="en-US"/>
            </a:br>
            <a:r>
              <a:rPr lang="en-US"/>
              <a:t>formatting will look like.</a:t>
            </a:r>
          </a:p>
          <a:p>
            <a:r>
              <a:rPr lang="en-US"/>
              <a:t>First level bullets should be sentence case, 16pt </a:t>
            </a:r>
          </a:p>
          <a:p>
            <a:pPr lvl="1"/>
            <a:r>
              <a:rPr lang="en-US"/>
              <a:t>Second level bullets are 16pt</a:t>
            </a:r>
          </a:p>
          <a:p>
            <a:pPr lvl="2"/>
            <a:r>
              <a:rPr lang="en-US"/>
              <a:t>Third level bullets are 14pt</a:t>
            </a:r>
          </a:p>
          <a:p>
            <a:r>
              <a:rPr lang="en-US"/>
              <a:t>This content box can be used for text, </a:t>
            </a:r>
            <a:br>
              <a:rPr lang="en-US"/>
            </a:br>
            <a:r>
              <a:rPr lang="en-US"/>
              <a:t>charts, graphs, or images</a:t>
            </a:r>
          </a:p>
          <a:p>
            <a:r>
              <a:rPr lang="en-US"/>
              <a:t>Bullets line up</a:t>
            </a:r>
          </a:p>
          <a:p>
            <a:r>
              <a:rPr lang="en-US"/>
              <a:t>Edit or reduce content to fit the </a:t>
            </a:r>
            <a:br>
              <a:rPr lang="en-US"/>
            </a:br>
            <a:r>
              <a:rPr lang="en-US"/>
              <a:t>recommended font sizes</a:t>
            </a:r>
          </a:p>
          <a:p>
            <a:endParaRPr lang="en-US"/>
          </a:p>
          <a:p>
            <a:pPr lvl="0"/>
            <a:endParaRPr lang="en-US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FC80435-0F44-C043-88F4-3C3FF89B5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430F5E-FE3E-2E4D-BF60-08CCBC4A0A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395749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7591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 (Al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EA8F-F03E-47CB-9AF4-6DEEFCAD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933700"/>
            <a:ext cx="6858000" cy="990600"/>
          </a:xfrm>
        </p:spPr>
        <p:txBody>
          <a:bodyPr anchor="ctr">
            <a:normAutofit/>
          </a:bodyPr>
          <a:lstStyle>
            <a:lvl1pPr algn="ctr">
              <a:defRPr sz="33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FBD1C-77C2-4836-9E05-C77DC9165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88828"/>
            <a:ext cx="6858000" cy="343429"/>
          </a:xfrm>
        </p:spPr>
        <p:txBody>
          <a:bodyPr anchor="ctr"/>
          <a:lstStyle>
            <a:lvl1pPr marL="0" indent="0" algn="ctr">
              <a:buNone/>
              <a:defRPr sz="10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A0E3A-9A78-7649-A4DA-9C5805AA5A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384" y="6193731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81323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551C17E-D57F-FD44-B53F-8A8304B30105}"/>
              </a:ext>
            </a:extLst>
          </p:cNvPr>
          <p:cNvSpPr/>
          <p:nvPr/>
        </p:nvSpPr>
        <p:spPr>
          <a:xfrm>
            <a:off x="0" y="0"/>
            <a:ext cx="9235440" cy="9001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4B599-6BAF-4B48-9062-2CEA11FD4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306388"/>
          </a:xfrm>
        </p:spPr>
        <p:txBody>
          <a:bodyPr>
            <a:normAutofit/>
          </a:bodyPr>
          <a:lstStyle>
            <a:lvl1pPr>
              <a:defRPr sz="2400" b="0" i="0">
                <a:latin typeface="Georgia Regular" panose="02040502050405020303" pitchFamily="18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3127DF13-65CF-5A4D-A89B-951908BB3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34FF2-BB58-8F4A-980B-088A28995E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9871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DFAC9F-8C54-A44D-B320-E8F42DAAD4C4}"/>
              </a:ext>
            </a:extLst>
          </p:cNvPr>
          <p:cNvSpPr/>
          <p:nvPr/>
        </p:nvSpPr>
        <p:spPr>
          <a:xfrm>
            <a:off x="4572000" y="1"/>
            <a:ext cx="4632898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FB890-9F1F-1B49-97FA-D3C089EC6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16744"/>
            <a:ext cx="3454004" cy="10455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Georgia Regular" panose="02040502050405020303" pitchFamily="18" charset="0"/>
                <a:ea typeface="Verdana" panose="020B0604030504040204" pitchFamily="34" charset="0"/>
                <a:cs typeface="Times New Roman Regular" panose="02020603050405020304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158863-F2F8-3D49-ADB7-6CAFC3286F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2069" y="616744"/>
            <a:ext cx="3393281" cy="51228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out / Additional Information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2E6E75-DB62-4343-BE0A-BD69FDA168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28813"/>
            <a:ext cx="3454004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ED4C15B-FB6A-B143-A01C-A28280050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DD67C0-60F3-B648-A678-BDBE7A0A29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28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DFAC9F-8C54-A44D-B320-E8F42DAAD4C4}"/>
              </a:ext>
            </a:extLst>
          </p:cNvPr>
          <p:cNvSpPr/>
          <p:nvPr/>
        </p:nvSpPr>
        <p:spPr>
          <a:xfrm>
            <a:off x="1" y="0"/>
            <a:ext cx="242173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158863-F2F8-3D49-ADB7-6CAFC3286F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070" y="616743"/>
            <a:ext cx="1464468" cy="51228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79F5387-6F01-824D-AB48-E5357DFCC7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57FD70E-2BE3-6E42-A5B9-314AE3E5EE71}"/>
              </a:ext>
            </a:extLst>
          </p:cNvPr>
          <p:cNvSpPr txBox="1">
            <a:spLocks/>
          </p:cNvSpPr>
          <p:nvPr/>
        </p:nvSpPr>
        <p:spPr>
          <a:xfrm>
            <a:off x="6990181" y="640638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3751FB-70F4-4349-B626-47FCA4C3E223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17927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/ Call 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38A454-2DFF-7141-A9BE-0C0E16E6B9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5646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DFAC9F-8C54-A44D-B320-E8F42DAAD4C4}"/>
              </a:ext>
            </a:extLst>
          </p:cNvPr>
          <p:cNvSpPr/>
          <p:nvPr/>
        </p:nvSpPr>
        <p:spPr>
          <a:xfrm>
            <a:off x="4056435" y="1"/>
            <a:ext cx="51484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FB890-9F1F-1B49-97FA-D3C089EC6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397501"/>
            <a:ext cx="3943350" cy="55613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>
                <a:latin typeface="Georgia Regular" panose="02040502050405020303" pitchFamily="18" charset="0"/>
                <a:ea typeface="Verdana" panose="020B0604030504040204" pitchFamily="34" charset="0"/>
                <a:cs typeface="Times New Roman Regular" panose="02020603050405020304" pitchFamily="18" charset="0"/>
              </a:defRPr>
            </a:lvl1pPr>
          </a:lstStyle>
          <a:p>
            <a:r>
              <a:rPr lang="en-US" dirty="0"/>
              <a:t>“Insert quote or call out here”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99EDEC-FCA8-634E-AEF3-0D76CD160F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1B204-1872-7F41-A26B-251F3936E3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2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7CBCE0-E657-224D-AB1C-029B8D45A379}"/>
              </a:ext>
            </a:extLst>
          </p:cNvPr>
          <p:cNvSpPr/>
          <p:nvPr/>
        </p:nvSpPr>
        <p:spPr>
          <a:xfrm>
            <a:off x="4572000" y="-4763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8E225-5BC1-6945-B932-87E7869D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987" y="635431"/>
            <a:ext cx="3503363" cy="1434669"/>
          </a:xfrm>
          <a:prstGeom prst="rect">
            <a:avLst/>
          </a:prstGeom>
        </p:spPr>
        <p:txBody>
          <a:bodyPr anchor="b"/>
          <a:lstStyle>
            <a:lvl1pPr>
              <a:defRPr sz="24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D820D-CD8C-5B45-A7EE-6EEE8EE53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8064"/>
            <a:ext cx="3471843" cy="48736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9C95D-5DA8-0D49-BAE7-3E6EF2441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11987" y="2185262"/>
            <a:ext cx="3503363" cy="36964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F9138D2B-1794-1C4B-A413-5F587D60E7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0032EB-FBA2-7F41-A9BD-BF219EBDD7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1322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7CBCE0-E657-224D-AB1C-029B8D45A379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8E225-5BC1-6945-B932-87E7869D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63199"/>
            <a:ext cx="3388519" cy="1665639"/>
          </a:xfrm>
          <a:prstGeom prst="rect">
            <a:avLst/>
          </a:prstGeom>
        </p:spPr>
        <p:txBody>
          <a:bodyPr anchor="b"/>
          <a:lstStyle>
            <a:lvl1pPr>
              <a:defRPr sz="24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D820D-CD8C-5B45-A7EE-6EEE8EE53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698" y="987426"/>
            <a:ext cx="347184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9C95D-5DA8-0D49-BAE7-3E6EF2441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71688"/>
            <a:ext cx="3388519" cy="396746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2CB4EF23-7DE1-E245-A12E-ECF43817C6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B712FC-B7B3-824D-99D1-E5C1E4F024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D0118B-3C27-42A6-A924-EDF43F0A6D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0" y="6126166"/>
            <a:ext cx="9160600" cy="752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FF4704-567F-4336-A855-DB0F11BFB0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63" y="1"/>
            <a:ext cx="1378765" cy="67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38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1DBB9B-1AD1-4E46-B3D4-1E48722D31AA}"/>
              </a:ext>
            </a:extLst>
          </p:cNvPr>
          <p:cNvSpPr/>
          <p:nvPr/>
        </p:nvSpPr>
        <p:spPr>
          <a:xfrm>
            <a:off x="0" y="0"/>
            <a:ext cx="3761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06B93-4D57-FA42-A339-AC57F1E8D6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marL="0" indent="0">
              <a:tabLst>
                <a:tab pos="1281113" algn="l"/>
              </a:tabLst>
              <a:defRPr sz="2400" b="0" i="0">
                <a:latin typeface="Georgia Regular" panose="02040502050405020303" pitchFamily="18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7545B-E982-6541-9A39-941341B974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3375" y="995364"/>
            <a:ext cx="462915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Supporting Information / Graphic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B20C5-C73F-AA4A-A002-8DF84B6E8C1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 anchor="ctr">
            <a:normAutofit/>
          </a:bodyPr>
          <a:lstStyle>
            <a:lvl1pPr marL="214313" indent="-214313">
              <a:buFont typeface="Arial" panose="020B0604020202020204" pitchFamily="34" charset="0"/>
              <a:buChar char="•"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1</a:t>
            </a:r>
          </a:p>
          <a:p>
            <a:pPr lvl="0"/>
            <a:r>
              <a:rPr lang="en-US"/>
              <a:t>Point 2</a:t>
            </a:r>
          </a:p>
          <a:p>
            <a:pPr lvl="0"/>
            <a:r>
              <a:rPr lang="en-US"/>
              <a:t>Point 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BCCB2F-9AFF-A34F-B80F-E210281C7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C254FA-2F86-284E-BE09-707949697E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3916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E00D-6F46-CA44-BB81-0E7D0ADB0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09078"/>
            <a:ext cx="7886700" cy="1325563"/>
          </a:xfrm>
        </p:spPr>
        <p:txBody>
          <a:bodyPr/>
          <a:lstStyle>
            <a:lvl1pPr algn="ctr">
              <a:defRPr b="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B728F7A-1872-9748-85A3-A59220DC32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C47345-9543-864F-A213-36CF2A2791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640638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0163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olid Color">
    <p:bg>
      <p:bgPr>
        <a:solidFill>
          <a:srgbClr val="F2E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8F8C6C9-495A-4ADC-AD6B-B9EDC6C1F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0181" y="64063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77496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rgbClr val="F2E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83146AB8-E740-284F-9213-42F95F6348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184D1-6D34-6D4E-9F90-4CDBE4CD34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198" y="3225113"/>
            <a:ext cx="1483603" cy="40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4574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EA8F-F03E-47CB-9AF4-6DEEFCAD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933700"/>
            <a:ext cx="6858000" cy="990600"/>
          </a:xfrm>
        </p:spPr>
        <p:txBody>
          <a:bodyPr anchor="ctr">
            <a:normAutofit/>
          </a:bodyPr>
          <a:lstStyle>
            <a:lvl1pPr algn="ctr">
              <a:defRPr sz="33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FBD1C-77C2-4836-9E05-C77DC9165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88828"/>
            <a:ext cx="6858000" cy="343429"/>
          </a:xfrm>
        </p:spPr>
        <p:txBody>
          <a:bodyPr anchor="ctr"/>
          <a:lstStyle>
            <a:lvl1pPr marL="0" indent="0" algn="ctr">
              <a:buNone/>
              <a:defRPr sz="10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13732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Fac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493"/>
            <a:ext cx="9144000" cy="687141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77513" y="2435179"/>
            <a:ext cx="7772400" cy="1220212"/>
          </a:xfrm>
        </p:spPr>
        <p:txBody>
          <a:bodyPr anchor="b" anchorCtr="0">
            <a:noAutofit/>
          </a:bodyPr>
          <a:lstStyle>
            <a:lvl1pPr algn="l">
              <a:lnSpc>
                <a:spcPts val="4080"/>
              </a:lnSpc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513" y="3667687"/>
            <a:ext cx="7772400" cy="786619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Sub-title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01866" y="6546076"/>
            <a:ext cx="2186215" cy="18465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l"/>
            <a:r>
              <a:rPr lang="en-US" sz="600" dirty="0">
                <a:solidFill>
                  <a:schemeClr val="bg1"/>
                </a:solidFill>
              </a:rPr>
              <a:t>© 2013,</a:t>
            </a:r>
            <a:r>
              <a:rPr lang="en-US" sz="600" baseline="0" dirty="0">
                <a:solidFill>
                  <a:schemeClr val="bg1"/>
                </a:solidFill>
              </a:rPr>
              <a:t> PAYCHEX, Inc. All rights reserved.</a:t>
            </a:r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2" name="Picture 1" descr="PaychexHRServices4C.pn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79" y="6001920"/>
            <a:ext cx="1354752" cy="5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05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olid Blue">
    <p:bg>
      <p:bgPr>
        <a:solidFill>
          <a:srgbClr val="2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4463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Eyebrow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0448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5" y="4577657"/>
            <a:ext cx="4046780" cy="130618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Presenter Name and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51"/>
            <a:ext cx="9144000" cy="216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2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rpFace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-8306"/>
            <a:ext cx="9144000" cy="1621694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4463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41A64"/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Eyebrow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0448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5" y="4577657"/>
            <a:ext cx="4046780" cy="130618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Presenter Name and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51"/>
            <a:ext cx="9144000" cy="21622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6DF11FB-95A8-7D40-BE8A-A53AC876C3BA}"/>
              </a:ext>
            </a:extLst>
          </p:cNvPr>
          <p:cNvSpPr/>
          <p:nvPr/>
        </p:nvSpPr>
        <p:spPr>
          <a:xfrm>
            <a:off x="0" y="1"/>
            <a:ext cx="3693319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392FA-55B7-984B-BC67-8AA21136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F700E0-9E92-7A45-82B6-8ED59DE76A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883" y="718592"/>
            <a:ext cx="2752805" cy="2497462"/>
          </a:xfrm>
        </p:spPr>
        <p:txBody>
          <a:bodyPr anchor="b">
            <a:normAutofit/>
          </a:bodyPr>
          <a:lstStyle>
            <a:lvl1pPr marL="0" indent="0">
              <a:buNone/>
              <a:defRPr sz="3300" b="0" i="0">
                <a:latin typeface="Georgia Regular" panose="02040502050405020303" pitchFamily="18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E6543-A9A3-0040-816E-CA33785321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884" y="3494096"/>
            <a:ext cx="2752805" cy="12493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44E96-EBE5-A541-9A4E-DE82901523D6}"/>
              </a:ext>
            </a:extLst>
          </p:cNvPr>
          <p:cNvSpPr/>
          <p:nvPr/>
        </p:nvSpPr>
        <p:spPr>
          <a:xfrm>
            <a:off x="-1682909" y="2239971"/>
            <a:ext cx="1543050" cy="2508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0" i="0" dirty="0">
                <a:solidFill>
                  <a:sysClr val="windowText" lastClr="000000"/>
                </a:solidFill>
                <a:latin typeface="Arial Regular"/>
              </a:rPr>
              <a:t>To replace / remove background image:</a:t>
            </a:r>
          </a:p>
          <a:p>
            <a:pPr algn="ctr"/>
            <a:r>
              <a:rPr lang="en-US" sz="1050" b="0" i="0" dirty="0">
                <a:solidFill>
                  <a:sysClr val="windowText" lastClr="000000"/>
                </a:solidFill>
                <a:latin typeface="Arial Regular"/>
              </a:rPr>
              <a:t> </a:t>
            </a:r>
          </a:p>
          <a:p>
            <a:pPr algn="ctr"/>
            <a:r>
              <a:rPr lang="en-US" sz="1050" b="0" i="0" dirty="0">
                <a:solidFill>
                  <a:sysClr val="windowText" lastClr="000000"/>
                </a:solidFill>
                <a:latin typeface="Arial Regular"/>
              </a:rPr>
              <a:t>Go to design tab &gt; Format Background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B43F9E-C3FA-F34A-A706-9239B525C3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83" y="6192094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1722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6DF11FB-95A8-7D40-BE8A-A53AC876C3BA}"/>
              </a:ext>
            </a:extLst>
          </p:cNvPr>
          <p:cNvSpPr/>
          <p:nvPr/>
        </p:nvSpPr>
        <p:spPr>
          <a:xfrm>
            <a:off x="-10716" y="4171086"/>
            <a:ext cx="9154716" cy="2825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F700E0-9E92-7A45-82B6-8ED59DE76A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387" y="4432247"/>
            <a:ext cx="5736431" cy="778668"/>
          </a:xfrm>
        </p:spPr>
        <p:txBody>
          <a:bodyPr anchor="b">
            <a:normAutofit/>
          </a:bodyPr>
          <a:lstStyle>
            <a:lvl1pPr marL="0" indent="0">
              <a:buNone/>
              <a:defRPr sz="33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E6543-A9A3-0040-816E-CA33785321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387" y="5312714"/>
            <a:ext cx="5736431" cy="3300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44E96-EBE5-A541-9A4E-DE82901523D6}"/>
              </a:ext>
            </a:extLst>
          </p:cNvPr>
          <p:cNvSpPr/>
          <p:nvPr/>
        </p:nvSpPr>
        <p:spPr>
          <a:xfrm>
            <a:off x="-1670724" y="2313331"/>
            <a:ext cx="1543050" cy="2508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0" i="0" dirty="0">
                <a:solidFill>
                  <a:sysClr val="windowText" lastClr="000000"/>
                </a:solidFill>
                <a:latin typeface="Arial Regular"/>
              </a:rPr>
              <a:t>To replace / remove background image:</a:t>
            </a:r>
          </a:p>
          <a:p>
            <a:pPr algn="ctr"/>
            <a:r>
              <a:rPr lang="en-US" sz="1050" b="0" i="0" dirty="0">
                <a:solidFill>
                  <a:sysClr val="windowText" lastClr="000000"/>
                </a:solidFill>
                <a:latin typeface="Arial Regular"/>
              </a:rPr>
              <a:t> </a:t>
            </a:r>
          </a:p>
          <a:p>
            <a:pPr algn="ctr"/>
            <a:r>
              <a:rPr lang="en-US" sz="1050" b="0" i="0" dirty="0">
                <a:solidFill>
                  <a:sysClr val="windowText" lastClr="000000"/>
                </a:solidFill>
                <a:latin typeface="Arial Regular"/>
              </a:rPr>
              <a:t>Go to design tab &gt; Format Background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544E43-DCD3-6340-AF25-8E82A1676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7" y="6155212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8434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6DF11FB-95A8-7D40-BE8A-A53AC876C3BA}"/>
              </a:ext>
            </a:extLst>
          </p:cNvPr>
          <p:cNvSpPr/>
          <p:nvPr/>
        </p:nvSpPr>
        <p:spPr>
          <a:xfrm>
            <a:off x="1" y="-1"/>
            <a:ext cx="409885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807BD-DA31-F647-9148-CF12D97C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D917-AFFC-5C41-A5B1-5597010715B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165D2-6822-A049-8B21-D7E216DD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392FA-55B7-984B-BC67-8AA21136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F700E0-9E92-7A45-82B6-8ED59DE76A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85526"/>
            <a:ext cx="3065045" cy="2497462"/>
          </a:xfrm>
        </p:spPr>
        <p:txBody>
          <a:bodyPr anchor="b">
            <a:normAutofit/>
          </a:bodyPr>
          <a:lstStyle>
            <a:lvl1pPr marL="0" indent="0">
              <a:buNone/>
              <a:defRPr sz="3300" b="0" i="0">
                <a:latin typeface="Georgia Regular" panose="02040502050405020303" pitchFamily="18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E6543-A9A3-0040-816E-CA33785321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719514"/>
            <a:ext cx="3064669" cy="6302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44E96-EBE5-A541-9A4E-DE82901523D6}"/>
              </a:ext>
            </a:extLst>
          </p:cNvPr>
          <p:cNvSpPr/>
          <p:nvPr/>
        </p:nvSpPr>
        <p:spPr>
          <a:xfrm>
            <a:off x="-1750727" y="2334257"/>
            <a:ext cx="1543050" cy="2508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0" i="0" dirty="0">
                <a:solidFill>
                  <a:sysClr val="windowText" lastClr="000000"/>
                </a:solidFill>
                <a:latin typeface="Arial Regular"/>
              </a:rPr>
              <a:t>To replace / remove background image:</a:t>
            </a:r>
          </a:p>
          <a:p>
            <a:pPr algn="ctr"/>
            <a:r>
              <a:rPr lang="en-US" sz="1050" b="0" i="0" dirty="0">
                <a:solidFill>
                  <a:sysClr val="windowText" lastClr="000000"/>
                </a:solidFill>
                <a:latin typeface="Arial Regular"/>
              </a:rPr>
              <a:t> </a:t>
            </a:r>
          </a:p>
          <a:p>
            <a:pPr algn="ctr"/>
            <a:r>
              <a:rPr lang="en-US" sz="1050" b="0" i="0" dirty="0">
                <a:solidFill>
                  <a:sysClr val="windowText" lastClr="000000"/>
                </a:solidFill>
                <a:latin typeface="Arial Regular"/>
              </a:rPr>
              <a:t>Go to design tab &gt; Format Background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0CC8FA-7FC3-5F44-BEC6-82B72195F1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5891313"/>
            <a:ext cx="1195232" cy="328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ECA5B8-FEA6-AA4B-A941-C6C2E27DD2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852" y="-1"/>
            <a:ext cx="5045148" cy="685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5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bg>
      <p:bgPr>
        <a:solidFill>
          <a:srgbClr val="F2E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EA8F-F03E-47CB-9AF4-6DEEFCAD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933700"/>
            <a:ext cx="6858000" cy="990600"/>
          </a:xfrm>
        </p:spPr>
        <p:txBody>
          <a:bodyPr anchor="ctr">
            <a:normAutofit/>
          </a:bodyPr>
          <a:lstStyle>
            <a:lvl1pPr algn="ctr">
              <a:defRPr sz="33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FBD1C-77C2-4836-9E05-C77DC9165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88828"/>
            <a:ext cx="6858000" cy="343429"/>
          </a:xfrm>
        </p:spPr>
        <p:txBody>
          <a:bodyPr anchor="ctr"/>
          <a:lstStyle>
            <a:lvl1pPr marL="0" indent="0" algn="ctr">
              <a:buNone/>
              <a:defRPr sz="10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7C074-0EA2-B843-BB7E-A5A281CF06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384" y="6193731"/>
            <a:ext cx="1195232" cy="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217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9107D6-4DCF-4B1E-A75B-C13F120D00D8}"/>
              </a:ext>
            </a:extLst>
          </p:cNvPr>
          <p:cNvSpPr/>
          <p:nvPr/>
        </p:nvSpPr>
        <p:spPr>
          <a:xfrm>
            <a:off x="352520" y="470029"/>
            <a:ext cx="8438960" cy="5917945"/>
          </a:xfrm>
          <a:prstGeom prst="rect">
            <a:avLst/>
          </a:prstGeom>
          <a:solidFill>
            <a:srgbClr val="F2EADC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AEA8F-F03E-47CB-9AF4-6DEEFCAD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933700"/>
            <a:ext cx="6858000" cy="990600"/>
          </a:xfrm>
        </p:spPr>
        <p:txBody>
          <a:bodyPr anchor="ctr">
            <a:normAutofit/>
          </a:bodyPr>
          <a:lstStyle>
            <a:lvl1pPr algn="ctr">
              <a:defRPr sz="24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621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B6E76-6B8B-DB42-B7C3-002BAEA4A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5AD85-6B03-D549-B14A-59C6F5EFD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463ED917-AFFC-5C41-A5B1-5597010715BB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917E4-9695-6941-B224-2757DDFC4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602B9322-78CA-8D42-9F3A-AECE53ED04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4EE67180-4148-814C-A703-7B0753AD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E16A1A-08D3-5544-8F04-430CB24DF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anchor="ctr"/>
          <a:lstStyle>
            <a:lvl1pPr>
              <a:defRPr sz="900" b="0" i="0">
                <a:latin typeface="Arial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7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658" r:id="rId40"/>
    <p:sldLayoutId id="2147483660" r:id="rId41"/>
    <p:sldLayoutId id="2147483651" r:id="rId4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Georgia" panose="02040502050405020303" pitchFamily="18" charset="0"/>
          <a:ea typeface="Verdana" panose="020B0604030504040204" pitchFamily="34" charset="0"/>
          <a:cs typeface="Times New Roman Regular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aychex.lh1ondemand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hyperlink" Target="mailto:PaychexBenefitAccountCS@healthaccountservice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aychex.lh1ondemand.com/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938BA056-B2A6-4318-A1B7-08DFFA24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02B9322-78CA-8D42-9F3A-AECE53ED045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5639AEA-124A-4B7F-B458-46B0541B0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883" y="718592"/>
            <a:ext cx="2752805" cy="2497462"/>
          </a:xfrm>
        </p:spPr>
        <p:txBody>
          <a:bodyPr anchor="b">
            <a:normAutofit/>
          </a:bodyPr>
          <a:lstStyle/>
          <a:p>
            <a:r>
              <a:rPr lang="en-US" dirty="0"/>
              <a:t>Paychex Consumer Portal	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186A02F-C65F-4C44-8E80-8E22C3514A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884" y="3494096"/>
            <a:ext cx="2752805" cy="1249354"/>
          </a:xfrm>
        </p:spPr>
        <p:txBody>
          <a:bodyPr>
            <a:normAutofit/>
          </a:bodyPr>
          <a:lstStyle/>
          <a:p>
            <a:r>
              <a:rPr lang="en-US" dirty="0"/>
              <a:t>Enrolling and Filing Claims Online in your Employer Sponsored Pre-Tax Benefit Plans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2925"/>
            <a:ext cx="8229600" cy="8286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Enrollment </a:t>
            </a:r>
            <a:br>
              <a:rPr lang="en-US" sz="4000" dirty="0"/>
            </a:br>
            <a:r>
              <a:rPr lang="en-US" sz="2700" dirty="0"/>
              <a:t>Payment Method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3756"/>
            <a:ext cx="5943600" cy="456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495800" y="2471531"/>
            <a:ext cx="3810000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Depending on your plan, you may have multiple reimbursement options.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06456" y="5194012"/>
            <a:ext cx="3962400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If you select debit card, you must also select an alternative reimbursement method.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8" y="4118114"/>
            <a:ext cx="4826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60375"/>
            <a:ext cx="8229600" cy="8286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Enrollment </a:t>
            </a:r>
            <a:br>
              <a:rPr lang="en-US" sz="4000" dirty="0"/>
            </a:br>
            <a:r>
              <a:rPr lang="en-US" sz="2700" dirty="0"/>
              <a:t>Payment Method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2086"/>
            <a:ext cx="4809437" cy="266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08" y="3114934"/>
            <a:ext cx="4448647" cy="3358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577856" y="1666461"/>
            <a:ext cx="4343400" cy="107721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If you choose direct deposit as a reimbursement method and your employer allows direct deposit setup online, enter your Routing Number and click </a:t>
            </a:r>
            <a:r>
              <a:rPr lang="en-US" altLang="en-US" sz="1600" b="1" i="1" dirty="0">
                <a:solidFill>
                  <a:schemeClr val="bg1"/>
                </a:solidFill>
              </a:rPr>
              <a:t>Find Your Bank</a:t>
            </a:r>
            <a:r>
              <a:rPr lang="en-US" altLang="en-US" sz="1600" i="1" dirty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28261" y="4953000"/>
            <a:ext cx="3352800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Your bank information will populate, and you can fill in your bank account information.</a:t>
            </a:r>
          </a:p>
        </p:txBody>
      </p:sp>
    </p:spTree>
    <p:extLst>
      <p:ext uri="{BB962C8B-B14F-4D97-AF65-F5344CB8AC3E}">
        <p14:creationId xmlns:p14="http://schemas.microsoft.com/office/powerpoint/2010/main" val="25572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509369"/>
            <a:ext cx="6858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Enrollment </a:t>
            </a:r>
            <a:br>
              <a:rPr lang="en-US" sz="4000" dirty="0"/>
            </a:br>
            <a:r>
              <a:rPr lang="en-US" sz="2700" dirty="0"/>
              <a:t>Payment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7150"/>
            <a:ext cx="2057400" cy="365125"/>
          </a:xfrm>
        </p:spPr>
        <p:txBody>
          <a:bodyPr/>
          <a:lstStyle/>
          <a:p>
            <a:fld id="{602B9322-78CA-8D42-9F3A-AECE53ED045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69539"/>
            <a:ext cx="5943600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00600" y="4773256"/>
            <a:ext cx="4005470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Select the Dependent(s) to receive Debit Cards (if applicable).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5457959"/>
            <a:ext cx="8229600" cy="604911"/>
          </a:xfrm>
          <a:prstGeom prst="rect">
            <a:avLst/>
          </a:prstGeom>
        </p:spPr>
        <p:txBody>
          <a:bodyPr>
            <a:normAutofit/>
          </a:bodyPr>
          <a:lstStyle>
            <a:lvl1pPr marL="256002" indent="-256002" algn="l" defTabSz="457146" rtl="0" eaLnBrk="1" latinLnBrk="0" hangingPunct="1">
              <a:spcBef>
                <a:spcPts val="24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133" indent="-226987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400" b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Note: </a:t>
            </a:r>
            <a:r>
              <a:rPr lang="en-US" sz="14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You receive two debit cards with your account. If you need additional cards, you will be charged a $5.00 fee, which is automatically deducted from your account balance.</a:t>
            </a:r>
          </a:p>
        </p:txBody>
      </p:sp>
    </p:spTree>
    <p:extLst>
      <p:ext uri="{BB962C8B-B14F-4D97-AF65-F5344CB8AC3E}">
        <p14:creationId xmlns:p14="http://schemas.microsoft.com/office/powerpoint/2010/main" val="411364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314325"/>
            <a:ext cx="8229600" cy="8286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Enrollment </a:t>
            </a:r>
            <a:br>
              <a:rPr lang="en-US" sz="4000" dirty="0"/>
            </a:br>
            <a:endParaRPr lang="en-US" sz="27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3" y="805070"/>
            <a:ext cx="3709757" cy="5247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75044" y="2279373"/>
            <a:ext cx="4005469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Review your information carefully. When complete and accurate, click </a:t>
            </a:r>
            <a:r>
              <a:rPr lang="en-US" altLang="en-US" sz="1600" b="1" i="1" dirty="0">
                <a:solidFill>
                  <a:schemeClr val="bg1"/>
                </a:solidFill>
              </a:rPr>
              <a:t>Submit</a:t>
            </a:r>
            <a:r>
              <a:rPr lang="en-US" altLang="en-US" sz="16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21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95338"/>
            <a:ext cx="8229600" cy="688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Enrollment </a:t>
            </a:r>
            <a:br>
              <a:rPr lang="en-US" sz="4000" dirty="0"/>
            </a:br>
            <a:endParaRPr lang="en-US" sz="27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" y="1242004"/>
            <a:ext cx="5268913" cy="340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08192" y="1485101"/>
            <a:ext cx="2813064" cy="255454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The Enrollment Confirmation page will display with the option to ‘Print’ so that you can save a copy for your records. </a:t>
            </a:r>
            <a:r>
              <a:rPr lang="en-US" sz="1600" i="1" dirty="0">
                <a:solidFill>
                  <a:schemeClr val="bg1"/>
                </a:solidFill>
              </a:rPr>
              <a:t>You can also click the Accounts tab and review your eligible amount for each benefit to confirm that your enrollment was successfully completed.</a:t>
            </a:r>
            <a:endParaRPr lang="en-US" altLang="en-US" sz="1600" i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7867" y="4912373"/>
            <a:ext cx="8010939" cy="12995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56002" indent="-256002" algn="l" defTabSz="457146" rtl="0" eaLnBrk="1" latinLnBrk="0" hangingPunct="1">
              <a:spcBef>
                <a:spcPts val="24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133" indent="-226987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700" dirty="0">
                <a:solidFill>
                  <a:srgbClr val="FF0000"/>
                </a:solidFill>
              </a:rPr>
              <a:t>Important: You must complete the entire process until you see the Confirmation page or your information will be lost. </a:t>
            </a:r>
          </a:p>
          <a:p>
            <a:pPr marL="0" indent="0">
              <a:spcBef>
                <a:spcPct val="0"/>
              </a:spcBef>
              <a:buFont typeface="Wingdings" charset="2"/>
              <a:buNone/>
            </a:pPr>
            <a:endParaRPr lang="en-US" sz="1700" dirty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700" dirty="0">
                <a:solidFill>
                  <a:srgbClr val="FF0000"/>
                </a:solidFill>
              </a:rPr>
              <a:t>You can log in to the site at any point during the enrollment period to make changes to your information.</a:t>
            </a:r>
          </a:p>
          <a:p>
            <a:pPr marL="0" indent="0">
              <a:spcBef>
                <a:spcPct val="0"/>
              </a:spcBef>
              <a:buFont typeface="Wingdings" charset="2"/>
              <a:buNone/>
            </a:pPr>
            <a:endParaRPr lang="en-US" sz="20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>
              <a:spcBef>
                <a:spcPct val="0"/>
              </a:spcBef>
              <a:buFont typeface="Wingdings" charset="2"/>
              <a:buNone/>
            </a:pPr>
            <a:endParaRPr lang="en-US" sz="10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95338"/>
            <a:ext cx="8229600" cy="688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Enrollment </a:t>
            </a:r>
            <a:br>
              <a:rPr lang="en-US" sz="4000" dirty="0"/>
            </a:br>
            <a:endParaRPr lang="en-US" sz="27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7867" y="1304469"/>
            <a:ext cx="8010939" cy="911957"/>
          </a:xfrm>
          <a:prstGeom prst="rect">
            <a:avLst/>
          </a:prstGeom>
        </p:spPr>
        <p:txBody>
          <a:bodyPr>
            <a:normAutofit/>
          </a:bodyPr>
          <a:lstStyle>
            <a:lvl1pPr marL="256002" indent="-256002" algn="l" defTabSz="457146" rtl="0" eaLnBrk="1" latinLnBrk="0" hangingPunct="1">
              <a:spcBef>
                <a:spcPts val="24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133" indent="-226987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Wingdings" charset="2"/>
              <a:buNone/>
            </a:pPr>
            <a:endParaRPr lang="en-US" sz="1000" b="1" i="1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>
              <a:spcBef>
                <a:spcPct val="0"/>
              </a:spcBef>
              <a:buFont typeface="Wingdings" charset="2"/>
              <a:buNone/>
            </a:pPr>
            <a:endParaRPr lang="en-US" b="1" i="1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5" y="1572768"/>
            <a:ext cx="7172871" cy="3530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22910" y="5274366"/>
            <a:ext cx="4567920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Click </a:t>
            </a:r>
            <a:r>
              <a:rPr lang="en-US" altLang="en-US" sz="1600" b="1" i="1" dirty="0">
                <a:solidFill>
                  <a:schemeClr val="bg1"/>
                </a:solidFill>
              </a:rPr>
              <a:t>Update</a:t>
            </a:r>
            <a:r>
              <a:rPr lang="en-US" altLang="en-US" sz="1600" i="1" dirty="0">
                <a:solidFill>
                  <a:schemeClr val="bg1"/>
                </a:solidFill>
              </a:rPr>
              <a:t> to make changes to existing enrollment. This option is only available during the Open Enrollment Period.</a:t>
            </a:r>
            <a:r>
              <a:rPr lang="en-US" altLang="en-US" sz="1600" i="1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1683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95338"/>
            <a:ext cx="8229600" cy="688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Claim Filing </a:t>
            </a:r>
            <a:br>
              <a:rPr lang="en-US" sz="4000" dirty="0"/>
            </a:br>
            <a:endParaRPr lang="en-US" sz="27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7867" y="1304469"/>
            <a:ext cx="8010939" cy="911957"/>
          </a:xfrm>
          <a:prstGeom prst="rect">
            <a:avLst/>
          </a:prstGeom>
        </p:spPr>
        <p:txBody>
          <a:bodyPr>
            <a:normAutofit/>
          </a:bodyPr>
          <a:lstStyle>
            <a:lvl1pPr marL="256002" indent="-256002" algn="l" defTabSz="457146" rtl="0" eaLnBrk="1" latinLnBrk="0" hangingPunct="1">
              <a:spcBef>
                <a:spcPts val="24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133" indent="-226987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100" b="1" i="1" dirty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Once you are enrolled and the plan year begins, you can file claims online.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b="1" i="1" dirty="0">
              <a:solidFill>
                <a:srgbClr val="7030A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>
              <a:spcBef>
                <a:spcPct val="0"/>
              </a:spcBef>
              <a:buFont typeface="Wingdings" charset="2"/>
              <a:buNone/>
            </a:pPr>
            <a:endParaRPr lang="en-US" sz="1000" b="1" i="1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>
              <a:spcBef>
                <a:spcPct val="0"/>
              </a:spcBef>
              <a:buFont typeface="Wingdings" charset="2"/>
              <a:buNone/>
            </a:pPr>
            <a:endParaRPr lang="en-US" b="1" i="1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049618" y="4568687"/>
            <a:ext cx="2971800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From the Home Screen, click </a:t>
            </a:r>
            <a:r>
              <a:rPr lang="en-US" altLang="en-US" sz="1600" b="1" i="1" dirty="0">
                <a:solidFill>
                  <a:schemeClr val="bg1"/>
                </a:solidFill>
              </a:rPr>
              <a:t>File A Claim.</a:t>
            </a:r>
            <a:endParaRPr lang="en-US" altLang="en-US" sz="1600" i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BD1F6-B0DB-4C26-AFB0-6EDD2B12F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9" y="1707561"/>
            <a:ext cx="5655537" cy="44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3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35013"/>
            <a:ext cx="8229600" cy="690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Claim Filing </a:t>
            </a:r>
            <a:br>
              <a:rPr lang="en-US" sz="4000" dirty="0"/>
            </a:br>
            <a:endParaRPr lang="en-US" sz="27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803923" y="4413664"/>
            <a:ext cx="1909382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Enter claim information and click </a:t>
            </a:r>
            <a:r>
              <a:rPr lang="en-US" altLang="en-US" sz="1600" b="1" i="1" dirty="0">
                <a:solidFill>
                  <a:schemeClr val="bg1"/>
                </a:solidFill>
              </a:rPr>
              <a:t>Next</a:t>
            </a:r>
            <a:r>
              <a:rPr lang="en-US" altLang="en-US" sz="1600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4F996-D9A2-4506-BFDF-DAC3E3CA9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3" y="1425575"/>
            <a:ext cx="6422308" cy="48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3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35013"/>
            <a:ext cx="8229600" cy="690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Claim Filing </a:t>
            </a:r>
            <a:br>
              <a:rPr lang="en-US" sz="4000" dirty="0"/>
            </a:br>
            <a:endParaRPr lang="en-US" sz="27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469625" y="4413664"/>
            <a:ext cx="2243679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Upload valid claim documentation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54015-E06E-4445-B4B5-83F36CB61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6" y="1268361"/>
            <a:ext cx="5754022" cy="49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0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35013"/>
            <a:ext cx="8229600" cy="690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Claim Filing </a:t>
            </a:r>
            <a:br>
              <a:rPr lang="en-US" sz="4000" dirty="0"/>
            </a:br>
            <a:endParaRPr lang="en-US" sz="27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469625" y="4413664"/>
            <a:ext cx="2243679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Enter claim details and click 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2DE33-6FAB-4FF1-A617-9BA876EA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7" y="1193748"/>
            <a:ext cx="5262016" cy="475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5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Online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Eligible participants can enroll online during the 2022 Open Enrollment period, which runs from November 8, 2021, through November 30, 2021*.</a:t>
            </a:r>
          </a:p>
          <a:p>
            <a:pPr marL="0" indent="0">
              <a:spcBef>
                <a:spcPct val="0"/>
              </a:spcBef>
              <a:buNone/>
            </a:pPr>
            <a:endParaRPr lang="en-US" sz="2400" b="1" dirty="0">
              <a:solidFill>
                <a:srgbClr val="7030A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Note: You must re-enroll in the plan each year, as your current election will not automatically roll over into 2022.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35013"/>
            <a:ext cx="8229600" cy="690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Claim Filing </a:t>
            </a:r>
            <a:br>
              <a:rPr lang="en-US" sz="4000" dirty="0"/>
            </a:br>
            <a:endParaRPr lang="en-US" sz="27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666270" y="3664440"/>
            <a:ext cx="2254985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Review your claim details and click Submit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AD6E6-D579-4BA0-BA37-4225B24CC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" y="1170039"/>
            <a:ext cx="6417546" cy="472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546100"/>
            <a:ext cx="8229600" cy="690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Claim Filing </a:t>
            </a:r>
            <a:br>
              <a:rPr lang="en-US" sz="4000" dirty="0"/>
            </a:br>
            <a:endParaRPr lang="en-US" sz="27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45161" y="2652862"/>
            <a:ext cx="2213648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Review your claim confirmation and print if needed.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9E346-91DC-4563-BD3E-DC87B940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1" y="904568"/>
            <a:ext cx="5805334" cy="50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35013"/>
            <a:ext cx="8229600" cy="690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Account Administration</a:t>
            </a:r>
            <a:br>
              <a:rPr lang="en-US" sz="4000" dirty="0"/>
            </a:br>
            <a:endParaRPr lang="en-US" sz="27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7867" y="1075870"/>
            <a:ext cx="8209724" cy="852322"/>
          </a:xfrm>
          <a:prstGeom prst="rect">
            <a:avLst/>
          </a:prstGeom>
        </p:spPr>
        <p:txBody>
          <a:bodyPr>
            <a:normAutofit/>
          </a:bodyPr>
          <a:lstStyle>
            <a:lvl1pPr marL="256002" indent="-256002" algn="l" defTabSz="457146" rtl="0" eaLnBrk="1" latinLnBrk="0" hangingPunct="1">
              <a:spcBef>
                <a:spcPts val="24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133" indent="-226987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100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You can view account balances, claims, and payment detail, as well as access plan information, forms, and communications.</a:t>
            </a:r>
          </a:p>
          <a:p>
            <a:pPr marL="0" indent="0">
              <a:spcBef>
                <a:spcPct val="0"/>
              </a:spcBef>
              <a:buFont typeface="Wingdings" charset="2"/>
              <a:buNone/>
            </a:pPr>
            <a:endParaRPr lang="en-US" sz="1000" b="1" i="1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>
              <a:spcBef>
                <a:spcPct val="0"/>
              </a:spcBef>
              <a:buFont typeface="Wingdings" charset="2"/>
              <a:buNone/>
            </a:pPr>
            <a:endParaRPr lang="en-US" b="1" i="1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115665" y="4011562"/>
            <a:ext cx="2889187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From the Accounts tab, click </a:t>
            </a:r>
            <a:r>
              <a:rPr lang="en-US" altLang="en-US" sz="1600" b="1" i="1" dirty="0">
                <a:solidFill>
                  <a:schemeClr val="bg1"/>
                </a:solidFill>
              </a:rPr>
              <a:t>Account Summary</a:t>
            </a:r>
            <a:r>
              <a:rPr lang="en-US" altLang="en-US" sz="1600" i="1" dirty="0">
                <a:solidFill>
                  <a:schemeClr val="bg1"/>
                </a:solidFill>
              </a:rPr>
              <a:t> to view Account Balances.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B4DB5-B7D5-4C8E-8DFC-BDF96438B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3" y="1766432"/>
            <a:ext cx="5876771" cy="440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35013"/>
            <a:ext cx="8229600" cy="690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Account Administration</a:t>
            </a:r>
            <a:br>
              <a:rPr lang="en-US" sz="4000" dirty="0"/>
            </a:br>
            <a:endParaRPr lang="en-US" sz="27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65279" y="1456625"/>
            <a:ext cx="6995495" cy="70788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Click the various links to access additional account information.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The plan links under Account display the Plan Rules.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965A5-2EA4-438E-BAC0-F07154557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95" y="3177197"/>
            <a:ext cx="7882138" cy="25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1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844550"/>
            <a:ext cx="8229600" cy="688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Account Administration</a:t>
            </a:r>
            <a:br>
              <a:rPr lang="en-US" sz="4000" dirty="0"/>
            </a:br>
            <a:endParaRPr lang="en-US" sz="27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791200" y="2037001"/>
            <a:ext cx="3044687" cy="107721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Click on Account Activity for a summary of your account balance, pending transactions, and paid claims.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C1FF2-0A07-41DB-A484-E674F811E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2" y="1189038"/>
            <a:ext cx="5595153" cy="50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982663"/>
            <a:ext cx="8229600" cy="690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Account Administration</a:t>
            </a:r>
            <a:br>
              <a:rPr lang="en-US" sz="4000" dirty="0"/>
            </a:br>
            <a:endParaRPr lang="en-US" sz="27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84722" y="2680252"/>
            <a:ext cx="3336533" cy="107721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Click on Tools and Support for additional resources like Forms, Plan Summaries, and quick links to update your information.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39CB9-B0BD-4103-ACA3-C3598D48F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0" y="1455174"/>
            <a:ext cx="5343796" cy="46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4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982663"/>
            <a:ext cx="8229600" cy="690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Account Administration</a:t>
            </a:r>
            <a:br>
              <a:rPr lang="en-US" sz="4000" dirty="0"/>
            </a:br>
            <a:endParaRPr lang="en-US" sz="27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368412" y="1642058"/>
            <a:ext cx="3552843" cy="107721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The Message Center displays recent notifications, allows you to view statements, and update notification preferences.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05889-BCB4-4246-943C-23836296D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67" y="1460090"/>
            <a:ext cx="5029201" cy="448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7869" y="505585"/>
            <a:ext cx="8229600" cy="690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Questions</a:t>
            </a:r>
            <a:br>
              <a:rPr lang="en-US" sz="4000" dirty="0"/>
            </a:br>
            <a:endParaRPr lang="en-US" sz="27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48064"/>
            <a:ext cx="8010939" cy="4486205"/>
          </a:xfrm>
          <a:prstGeom prst="rect">
            <a:avLst/>
          </a:prstGeom>
        </p:spPr>
        <p:txBody>
          <a:bodyPr>
            <a:normAutofit/>
          </a:bodyPr>
          <a:lstStyle>
            <a:lvl1pPr marL="256002" indent="-256002" algn="l" defTabSz="457146" rtl="0" eaLnBrk="1" latinLnBrk="0" hangingPunct="1">
              <a:spcBef>
                <a:spcPts val="24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133" indent="-226987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Thank you for taking the time to view this presentation. We encourage you to log in to </a:t>
            </a:r>
            <a:r>
              <a:rPr lang="en-US" sz="2400" u="sng" dirty="0">
                <a:hlinkClick r:id="rId3"/>
              </a:rPr>
              <a:t>https://paychex.lh1ondemand.com</a:t>
            </a:r>
            <a:r>
              <a:rPr lang="en-US" sz="2400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 to become familiar with the options available.</a:t>
            </a:r>
          </a:p>
          <a:p>
            <a:pPr marL="0" indent="0">
              <a:spcBef>
                <a:spcPct val="0"/>
              </a:spcBef>
              <a:buFont typeface="Wingdings" charset="2"/>
              <a:buNone/>
            </a:pPr>
            <a:endParaRPr lang="en-US" sz="2400" dirty="0"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If you have any questions, please contact the Paychex Benefit Account Service Center: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>
                <a:hlinkClick r:id="rId4"/>
              </a:rPr>
              <a:t>PaychexBenefitAccountCS@healthaccountservices.com</a:t>
            </a:r>
            <a:endParaRPr lang="en-US" altLang="en-US" sz="2000" dirty="0"/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855-678-7781 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Monday – Friday, 8:00 a.m. – 8:00 p.m. ET </a:t>
            </a:r>
          </a:p>
          <a:p>
            <a:pPr marL="0" indent="0">
              <a:spcBef>
                <a:spcPct val="0"/>
              </a:spcBef>
              <a:buNone/>
            </a:pPr>
            <a:endParaRPr lang="en-US" sz="2400" b="1" i="1" dirty="0"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0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458022"/>
            <a:ext cx="5801647" cy="4718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Online Enrollment in a Flexible Spending Account or a Health Reimbursement Account is a step-by-step process comprised of six steps:</a:t>
            </a:r>
            <a:br>
              <a:rPr lang="en-US" sz="1900" dirty="0"/>
            </a:br>
            <a:endParaRPr lang="en-US" sz="1900" dirty="0"/>
          </a:p>
          <a:p>
            <a:pPr lvl="1">
              <a:spcAft>
                <a:spcPts val="0"/>
              </a:spcAft>
            </a:pPr>
            <a:r>
              <a:rPr lang="en-US" sz="1900" dirty="0"/>
              <a:t>Profile</a:t>
            </a:r>
          </a:p>
          <a:p>
            <a:pPr lvl="1">
              <a:spcAft>
                <a:spcPts val="0"/>
              </a:spcAft>
            </a:pPr>
            <a:r>
              <a:rPr lang="en-US" sz="1900" dirty="0"/>
              <a:t>Dependents (optional)</a:t>
            </a:r>
          </a:p>
          <a:p>
            <a:pPr lvl="1">
              <a:spcAft>
                <a:spcPts val="0"/>
              </a:spcAft>
            </a:pPr>
            <a:r>
              <a:rPr lang="en-US" sz="1900" dirty="0"/>
              <a:t>Plan Rules</a:t>
            </a:r>
          </a:p>
          <a:p>
            <a:pPr lvl="1">
              <a:spcAft>
                <a:spcPts val="0"/>
              </a:spcAft>
            </a:pPr>
            <a:r>
              <a:rPr lang="en-US" sz="1900" dirty="0"/>
              <a:t>Elections</a:t>
            </a:r>
          </a:p>
          <a:p>
            <a:pPr lvl="1">
              <a:spcAft>
                <a:spcPts val="0"/>
              </a:spcAft>
            </a:pPr>
            <a:r>
              <a:rPr lang="en-US" sz="1900" dirty="0"/>
              <a:t>Payment Method</a:t>
            </a:r>
          </a:p>
          <a:p>
            <a:pPr lvl="1">
              <a:spcAft>
                <a:spcPts val="0"/>
              </a:spcAft>
            </a:pPr>
            <a:r>
              <a:rPr lang="en-US" sz="1900" dirty="0"/>
              <a:t>Enrollment Verification</a:t>
            </a:r>
          </a:p>
          <a:p>
            <a:pPr marL="0" lvl="1" indent="0">
              <a:spcBef>
                <a:spcPts val="2400"/>
              </a:spcBef>
              <a:buNone/>
            </a:pPr>
            <a:br>
              <a:rPr lang="en-US" sz="1900" dirty="0"/>
            </a:br>
            <a:endParaRPr lang="en-US" sz="1900" dirty="0"/>
          </a:p>
          <a:p>
            <a:endParaRPr lang="en-US" sz="1900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28650" y="175630"/>
            <a:ext cx="7886700" cy="931128"/>
          </a:xfrm>
        </p:spPr>
        <p:txBody>
          <a:bodyPr anchor="ctr">
            <a:normAutofit/>
          </a:bodyPr>
          <a:lstStyle/>
          <a:p>
            <a:r>
              <a:rPr lang="en-US" dirty="0"/>
              <a:t>Online Enrollment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990181" y="6406382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02B9322-78CA-8D42-9F3A-AECE53ED045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90550"/>
          </a:xfrm>
        </p:spPr>
        <p:txBody>
          <a:bodyPr/>
          <a:lstStyle/>
          <a:p>
            <a:pPr algn="ctr"/>
            <a:r>
              <a:rPr lang="en-US" dirty="0"/>
              <a:t>Online Enrollment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7991" y="982109"/>
            <a:ext cx="8488018" cy="9560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56002" indent="-256002" algn="l" defTabSz="457146" rtl="0" eaLnBrk="1" latinLnBrk="0" hangingPunct="1">
              <a:spcBef>
                <a:spcPts val="24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133" indent="-226987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600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To begin enrollment, go to </a:t>
            </a:r>
            <a:r>
              <a:rPr lang="en-US" sz="1600" dirty="0">
                <a:hlinkClick r:id="rId2"/>
              </a:rPr>
              <a:t>https://paychex.lh1ondemand.com</a:t>
            </a:r>
            <a:r>
              <a:rPr lang="en-US" sz="1600" dirty="0"/>
              <a:t> </a:t>
            </a:r>
            <a:r>
              <a:rPr lang="en-US" sz="1600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and enter your User ID and password.</a:t>
            </a:r>
            <a:br>
              <a:rPr lang="en-US" sz="1600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</a:br>
            <a:endParaRPr lang="en-US" sz="1200" dirty="0"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>
              <a:spcBef>
                <a:spcPct val="0"/>
              </a:spcBef>
              <a:buFont typeface="Wingdings" charset="2"/>
              <a:buNone/>
            </a:pPr>
            <a:r>
              <a:rPr lang="en-US" sz="1200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Note: The system will prompt you to enter a new password and security question.</a:t>
            </a:r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43" y="1938131"/>
            <a:ext cx="5188305" cy="3618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 rot="10800000">
            <a:off x="6008549" y="4484205"/>
            <a:ext cx="381000" cy="381000"/>
          </a:xfrm>
          <a:prstGeom prst="downArrow">
            <a:avLst>
              <a:gd name="adj1" fmla="val 60000"/>
              <a:gd name="adj2" fmla="val 67361"/>
            </a:avLst>
          </a:prstGeom>
          <a:solidFill>
            <a:schemeClr val="tx2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80892" y="4865206"/>
            <a:ext cx="2039063" cy="33855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Click the </a:t>
            </a:r>
            <a:r>
              <a:rPr lang="en-US" altLang="en-US" sz="1600" b="1" i="1" dirty="0">
                <a:solidFill>
                  <a:schemeClr val="bg1"/>
                </a:solidFill>
              </a:rPr>
              <a:t>Enroll</a:t>
            </a:r>
            <a:r>
              <a:rPr lang="en-US" altLang="en-US" sz="1600" i="1" dirty="0">
                <a:solidFill>
                  <a:schemeClr val="bg1"/>
                </a:solidFill>
              </a:rPr>
              <a:t> link.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7991" y="5641890"/>
            <a:ext cx="8716618" cy="6795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6002" indent="-256002" algn="l" defTabSz="457146" rtl="0" eaLnBrk="1" latinLnBrk="0" hangingPunct="1">
              <a:spcBef>
                <a:spcPts val="24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133" indent="-226987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Clr>
                <a:srgbClr val="04316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300" b="1" dirty="0">
                <a:solidFill>
                  <a:srgbClr val="FF0000"/>
                </a:solidFill>
              </a:rPr>
              <a:t>Note: </a:t>
            </a:r>
            <a:r>
              <a:rPr lang="en-US" sz="1300" dirty="0">
                <a:solidFill>
                  <a:srgbClr val="FF0000"/>
                </a:solidFill>
              </a:rPr>
              <a:t>This tutorial provides enrollment steps for HRA or FSA only. If you are enrolling in an HSA account in addition to an HRA or FSA, you must click </a:t>
            </a:r>
            <a:r>
              <a:rPr lang="en-US" sz="1300" b="1" dirty="0">
                <a:solidFill>
                  <a:srgbClr val="FF0000"/>
                </a:solidFill>
              </a:rPr>
              <a:t>Enroll </a:t>
            </a:r>
            <a:r>
              <a:rPr lang="en-US" sz="1300" dirty="0">
                <a:solidFill>
                  <a:srgbClr val="FF0000"/>
                </a:solidFill>
              </a:rPr>
              <a:t>for each applicable plan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1300" dirty="0">
                <a:solidFill>
                  <a:srgbClr val="FF0000"/>
                </a:solidFill>
              </a:rPr>
              <a:t>and follow the appropriate enrollment process for that plan.</a:t>
            </a:r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Online Enrollment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3" y="2011015"/>
            <a:ext cx="5943600" cy="338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70983" y="1611555"/>
            <a:ext cx="2315817" cy="107721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Read the ‘Plan Descriptions’ and click </a:t>
            </a:r>
            <a:r>
              <a:rPr lang="en-US" altLang="en-US" sz="1600" b="1" i="1" dirty="0">
                <a:solidFill>
                  <a:schemeClr val="bg1"/>
                </a:solidFill>
              </a:rPr>
              <a:t>Begin Your Enrollment Now</a:t>
            </a:r>
            <a:r>
              <a:rPr lang="en-US" altLang="en-US" sz="16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96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Enrollment </a:t>
            </a:r>
            <a:br>
              <a:rPr lang="en-US" sz="4000" dirty="0"/>
            </a:br>
            <a:r>
              <a:rPr lang="en-US" sz="2700" dirty="0"/>
              <a:t>Profile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4" y="1106758"/>
            <a:ext cx="5537209" cy="5094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54754" y="2236304"/>
            <a:ext cx="1888435" cy="6400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Enter all required information. </a:t>
            </a:r>
            <a:br>
              <a:rPr lang="en-US" altLang="en-US" sz="1600" i="1" dirty="0">
                <a:solidFill>
                  <a:schemeClr val="bg1"/>
                </a:solidFill>
              </a:rPr>
            </a:br>
            <a:endParaRPr lang="en-US" altLang="en-US" sz="1600" i="1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04350" y="3684104"/>
            <a:ext cx="3996418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If  you enter ‘Yes’ for ‘Do you have any dependents?’, you will have the option to enter dependent information.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47251" y="5367131"/>
            <a:ext cx="2295939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When finished, click </a:t>
            </a:r>
            <a:r>
              <a:rPr lang="en-US" altLang="en-US" sz="1600" b="1" i="1" dirty="0">
                <a:solidFill>
                  <a:schemeClr val="bg1"/>
                </a:solidFill>
              </a:rPr>
              <a:t>Continue.</a:t>
            </a:r>
            <a:endParaRPr lang="en-US" alt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1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Enrollment </a:t>
            </a:r>
            <a:br>
              <a:rPr lang="en-US" sz="4000" dirty="0"/>
            </a:br>
            <a:r>
              <a:rPr lang="en-US" sz="2700" dirty="0"/>
              <a:t>Dependents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559883"/>
            <a:ext cx="5943600" cy="469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16056" y="2918792"/>
            <a:ext cx="2362200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Enter the information </a:t>
            </a:r>
            <a:br>
              <a:rPr lang="en-US" altLang="en-US" sz="1600" i="1" dirty="0">
                <a:solidFill>
                  <a:schemeClr val="bg1"/>
                </a:solidFill>
              </a:rPr>
            </a:br>
            <a:r>
              <a:rPr lang="en-US" altLang="en-US" sz="1600" i="1" dirty="0">
                <a:solidFill>
                  <a:schemeClr val="bg1"/>
                </a:solidFill>
              </a:rPr>
              <a:t>and click </a:t>
            </a:r>
            <a:r>
              <a:rPr lang="en-US" altLang="en-US" sz="1600" b="1" i="1" dirty="0">
                <a:solidFill>
                  <a:schemeClr val="bg1"/>
                </a:solidFill>
              </a:rPr>
              <a:t>Add to List </a:t>
            </a:r>
            <a:r>
              <a:rPr lang="en-US" altLang="en-US" sz="1600" i="1" dirty="0">
                <a:solidFill>
                  <a:schemeClr val="bg1"/>
                </a:solidFill>
              </a:rPr>
              <a:t>(if applicable).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35256" y="5761876"/>
            <a:ext cx="2286000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When finished, click </a:t>
            </a:r>
            <a:r>
              <a:rPr lang="en-US" altLang="en-US" sz="1600" b="1" i="1" dirty="0">
                <a:solidFill>
                  <a:schemeClr val="bg1"/>
                </a:solidFill>
              </a:rPr>
              <a:t>Continue</a:t>
            </a:r>
            <a:r>
              <a:rPr lang="en-US" altLang="en-US" sz="16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81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Enrollment </a:t>
            </a:r>
            <a:br>
              <a:rPr lang="en-US" sz="4000" dirty="0"/>
            </a:br>
            <a:r>
              <a:rPr lang="en-US" sz="2700" dirty="0"/>
              <a:t>Plan Rules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2" y="1379988"/>
            <a:ext cx="5943600" cy="391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575313" y="5393635"/>
            <a:ext cx="3886200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Make sure you read and understand </a:t>
            </a:r>
            <a:br>
              <a:rPr lang="en-US" altLang="en-US" sz="1600" i="1" dirty="0">
                <a:solidFill>
                  <a:schemeClr val="bg1"/>
                </a:solidFill>
              </a:rPr>
            </a:br>
            <a:r>
              <a:rPr lang="en-US" altLang="en-US" sz="1600" i="1" dirty="0">
                <a:solidFill>
                  <a:schemeClr val="bg1"/>
                </a:solidFill>
              </a:rPr>
              <a:t>the Plan Rules. Check the box(</a:t>
            </a:r>
            <a:r>
              <a:rPr lang="en-US" altLang="en-US" sz="1600" i="1" dirty="0" err="1">
                <a:solidFill>
                  <a:schemeClr val="bg1"/>
                </a:solidFill>
              </a:rPr>
              <a:t>es</a:t>
            </a:r>
            <a:r>
              <a:rPr lang="en-US" altLang="en-US" sz="1600" i="1" dirty="0">
                <a:solidFill>
                  <a:schemeClr val="bg1"/>
                </a:solidFill>
              </a:rPr>
              <a:t>) </a:t>
            </a:r>
            <a:br>
              <a:rPr lang="en-US" altLang="en-US" sz="1600" i="1" dirty="0">
                <a:solidFill>
                  <a:schemeClr val="bg1"/>
                </a:solidFill>
              </a:rPr>
            </a:br>
            <a:r>
              <a:rPr lang="en-US" altLang="en-US" sz="1600" i="1" dirty="0">
                <a:solidFill>
                  <a:schemeClr val="bg1"/>
                </a:solidFill>
              </a:rPr>
              <a:t>and click </a:t>
            </a:r>
            <a:r>
              <a:rPr lang="en-US" altLang="en-US" sz="1600" b="1" i="1" dirty="0">
                <a:solidFill>
                  <a:schemeClr val="bg1"/>
                </a:solidFill>
              </a:rPr>
              <a:t>Continue</a:t>
            </a:r>
            <a:r>
              <a:rPr lang="en-US" altLang="en-US" sz="16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0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9322-78CA-8D42-9F3A-AECE53ED045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8229600" cy="8270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Online Enrollment </a:t>
            </a:r>
            <a:br>
              <a:rPr lang="en-US" sz="4000" dirty="0"/>
            </a:br>
            <a:r>
              <a:rPr lang="en-US" sz="2700" dirty="0"/>
              <a:t>Elections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2" y="1639957"/>
            <a:ext cx="5943600" cy="3167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0" y="4992756"/>
            <a:ext cx="3810000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Reminder: You can change your election at any time during the open enrollment period.</a:t>
            </a:r>
          </a:p>
        </p:txBody>
      </p:sp>
    </p:spTree>
    <p:extLst>
      <p:ext uri="{BB962C8B-B14F-4D97-AF65-F5344CB8AC3E}">
        <p14:creationId xmlns:p14="http://schemas.microsoft.com/office/powerpoint/2010/main" val="58831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Paychex">
  <a:themeElements>
    <a:clrScheme name="Custom 36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3E9DB"/>
      </a:accent1>
      <a:accent2>
        <a:srgbClr val="EAE2D5"/>
      </a:accent2>
      <a:accent3>
        <a:srgbClr val="0C275D"/>
      </a:accent3>
      <a:accent4>
        <a:srgbClr val="344E89"/>
      </a:accent4>
      <a:accent5>
        <a:srgbClr val="020E27"/>
      </a:accent5>
      <a:accent6>
        <a:srgbClr val="112042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ychex" id="{4BF6A586-D0FE-48BD-A5CD-64814EA4149E}" vid="{9AD74432-7195-4DE3-A270-27F36980B8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A7AFC1843F924B80B4F62FBB2F1347" ma:contentTypeVersion="13" ma:contentTypeDescription="Create a new document." ma:contentTypeScope="" ma:versionID="d91a55921566a4840f1a46b36a6d2ad3">
  <xsd:schema xmlns:xsd="http://www.w3.org/2001/XMLSchema" xmlns:xs="http://www.w3.org/2001/XMLSchema" xmlns:p="http://schemas.microsoft.com/office/2006/metadata/properties" xmlns:ns2="a23ca2ee-9fbc-467d-97e7-6d5b0fac4661" xmlns:ns3="23318b0e-ced4-40c7-93b0-625126e481dd" targetNamespace="http://schemas.microsoft.com/office/2006/metadata/properties" ma:root="true" ma:fieldsID="05731858dd9e25eb9ca6a642a8539e44" ns2:_="" ns3:_="">
    <xsd:import namespace="a23ca2ee-9fbc-467d-97e7-6d5b0fac4661"/>
    <xsd:import namespace="23318b0e-ced4-40c7-93b0-625126e48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ca2ee-9fbc-467d-97e7-6d5b0fac4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18b0e-ced4-40c7-93b0-625126e48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400CE1-E2FD-4276-97DD-122A8161EB91}"/>
</file>

<file path=customXml/itemProps2.xml><?xml version="1.0" encoding="utf-8"?>
<ds:datastoreItem xmlns:ds="http://schemas.openxmlformats.org/officeDocument/2006/customXml" ds:itemID="{F235BC17-CC8A-48B3-88DC-660B17451023}"/>
</file>

<file path=customXml/itemProps3.xml><?xml version="1.0" encoding="utf-8"?>
<ds:datastoreItem xmlns:ds="http://schemas.openxmlformats.org/officeDocument/2006/customXml" ds:itemID="{5AD7C470-69B9-4D7F-8FB2-62E9E57BD6A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975</Words>
  <Application>Microsoft Office PowerPoint</Application>
  <PresentationFormat>Letter Paper (8.5x11 in)</PresentationFormat>
  <Paragraphs>126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Regular</vt:lpstr>
      <vt:lpstr>Calibri</vt:lpstr>
      <vt:lpstr>Georgia</vt:lpstr>
      <vt:lpstr>Georgia Regular</vt:lpstr>
      <vt:lpstr>Wingdings</vt:lpstr>
      <vt:lpstr>Paychex</vt:lpstr>
      <vt:lpstr>PowerPoint Presentation</vt:lpstr>
      <vt:lpstr>Online Enrollment</vt:lpstr>
      <vt:lpstr>Online Enrollment</vt:lpstr>
      <vt:lpstr>Online Enrollment</vt:lpstr>
      <vt:lpstr>Online Enrollment</vt:lpstr>
      <vt:lpstr>Online Enrollment  Profile</vt:lpstr>
      <vt:lpstr>Online Enrollment  Dependents</vt:lpstr>
      <vt:lpstr>Online Enrollment  Plan Rules</vt:lpstr>
      <vt:lpstr>Online Enrollment  Elections</vt:lpstr>
      <vt:lpstr>Online Enrollment  Payment Method</vt:lpstr>
      <vt:lpstr>Online Enrollment  Payment Method</vt:lpstr>
      <vt:lpstr>Online Enrollment  Payment Method</vt:lpstr>
      <vt:lpstr>Online Enrollment  </vt:lpstr>
      <vt:lpstr>Online Enrollment  </vt:lpstr>
      <vt:lpstr>Online Enrollment  </vt:lpstr>
      <vt:lpstr>Online Claim Filing  </vt:lpstr>
      <vt:lpstr>Online Claim Filing  </vt:lpstr>
      <vt:lpstr>Online Claim Filing  </vt:lpstr>
      <vt:lpstr>Online Claim Filing  </vt:lpstr>
      <vt:lpstr>Online Claim Filing  </vt:lpstr>
      <vt:lpstr>Online Claim Filing  </vt:lpstr>
      <vt:lpstr>Online Account Administration </vt:lpstr>
      <vt:lpstr>Online Account Administration </vt:lpstr>
      <vt:lpstr>Online Account Administration </vt:lpstr>
      <vt:lpstr>Online Account Administration </vt:lpstr>
      <vt:lpstr>Online Account Administration 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Bain, Michael William</dc:creator>
  <cp:lastModifiedBy>Cynde Bimbi</cp:lastModifiedBy>
  <cp:revision>1</cp:revision>
  <dcterms:created xsi:type="dcterms:W3CDTF">2021-08-03T21:17:03Z</dcterms:created>
  <dcterms:modified xsi:type="dcterms:W3CDTF">2021-10-13T20:25:11Z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0x01010087A7AFC1843F924B80B4F62FBB2F1347</vt:lpwstr>
  </property>
</Properties>
</file>